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00" r:id="rId3"/>
    <p:sldMasterId id="2147483730" r:id="rId4"/>
  </p:sldMasterIdLst>
  <p:notesMasterIdLst>
    <p:notesMasterId r:id="rId50"/>
  </p:notesMasterIdLst>
  <p:sldIdLst>
    <p:sldId id="257" r:id="rId5"/>
    <p:sldId id="655" r:id="rId6"/>
    <p:sldId id="510" r:id="rId7"/>
    <p:sldId id="901" r:id="rId8"/>
    <p:sldId id="1710" r:id="rId9"/>
    <p:sldId id="1711" r:id="rId10"/>
    <p:sldId id="1712" r:id="rId11"/>
    <p:sldId id="319" r:id="rId12"/>
    <p:sldId id="273" r:id="rId13"/>
    <p:sldId id="1713" r:id="rId14"/>
    <p:sldId id="308" r:id="rId15"/>
    <p:sldId id="309" r:id="rId16"/>
    <p:sldId id="1714" r:id="rId17"/>
    <p:sldId id="1715" r:id="rId18"/>
    <p:sldId id="1716" r:id="rId19"/>
    <p:sldId id="1717" r:id="rId20"/>
    <p:sldId id="310" r:id="rId21"/>
    <p:sldId id="311" r:id="rId22"/>
    <p:sldId id="1718" r:id="rId23"/>
    <p:sldId id="305" r:id="rId24"/>
    <p:sldId id="1719" r:id="rId25"/>
    <p:sldId id="900" r:id="rId26"/>
    <p:sldId id="386" r:id="rId27"/>
    <p:sldId id="361" r:id="rId28"/>
    <p:sldId id="426" r:id="rId29"/>
    <p:sldId id="325" r:id="rId30"/>
    <p:sldId id="328" r:id="rId31"/>
    <p:sldId id="385" r:id="rId32"/>
    <p:sldId id="1720" r:id="rId33"/>
    <p:sldId id="382" r:id="rId34"/>
    <p:sldId id="1721" r:id="rId35"/>
    <p:sldId id="880" r:id="rId36"/>
    <p:sldId id="882" r:id="rId37"/>
    <p:sldId id="883" r:id="rId38"/>
    <p:sldId id="884" r:id="rId39"/>
    <p:sldId id="886" r:id="rId40"/>
    <p:sldId id="896" r:id="rId41"/>
    <p:sldId id="887" r:id="rId42"/>
    <p:sldId id="1725" r:id="rId43"/>
    <p:sldId id="384" r:id="rId44"/>
    <p:sldId id="1724" r:id="rId45"/>
    <p:sldId id="389" r:id="rId46"/>
    <p:sldId id="432" r:id="rId47"/>
    <p:sldId id="259" r:id="rId48"/>
    <p:sldId id="1729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4" d="100"/>
          <a:sy n="74" d="100"/>
        </p:scale>
        <p:origin x="2700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fsoberon\My%20Documents\Cornell%20RESEARCH\Calves\TDM%20analisis%20of%20T&amp;R\New%20data%2010-25-10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newbold.VIERSPRONG\My%20Documents\Provimi%20dairy%20model\The%20Model\mammary\MilkFAprofile%20PDM%20vs%20literature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75054016038049"/>
          <c:y val="5.1955420466058763E-2"/>
          <c:w val="0.74634706573280551"/>
          <c:h val="0.6939817629179331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spPr>
              <a:ln w="25400">
                <a:solidFill>
                  <a:schemeClr val="bg1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8.9804201844469841E-2"/>
                  <c:y val="0.3530579928760476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y = 8,082.4x + 6,255.6
R² = 0.2713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'Data for SAS farm 2 all data'!$O$2:$O$316</c:f>
              <c:numCache>
                <c:formatCode>General</c:formatCode>
                <c:ptCount val="315"/>
                <c:pt idx="0">
                  <c:v>0.87338368580060433</c:v>
                </c:pt>
                <c:pt idx="1">
                  <c:v>0.80910000000000004</c:v>
                </c:pt>
                <c:pt idx="2">
                  <c:v>0.80654891304347831</c:v>
                </c:pt>
                <c:pt idx="3">
                  <c:v>0.76904069767441863</c:v>
                </c:pt>
                <c:pt idx="4">
                  <c:v>0.83875000000000011</c:v>
                </c:pt>
                <c:pt idx="5">
                  <c:v>0.83005797101449275</c:v>
                </c:pt>
                <c:pt idx="6">
                  <c:v>0.86337278106508886</c:v>
                </c:pt>
                <c:pt idx="7">
                  <c:v>0.78616352201257866</c:v>
                </c:pt>
                <c:pt idx="8">
                  <c:v>0.84064516129032263</c:v>
                </c:pt>
                <c:pt idx="9">
                  <c:v>0.79840909090909085</c:v>
                </c:pt>
                <c:pt idx="10">
                  <c:v>0.84585507246376812</c:v>
                </c:pt>
                <c:pt idx="11">
                  <c:v>0.91214765100671158</c:v>
                </c:pt>
                <c:pt idx="12">
                  <c:v>0.86877675840978585</c:v>
                </c:pt>
                <c:pt idx="13">
                  <c:v>0.83978658536585382</c:v>
                </c:pt>
                <c:pt idx="14">
                  <c:v>0.7675748502994012</c:v>
                </c:pt>
                <c:pt idx="15">
                  <c:v>0.73601744186046514</c:v>
                </c:pt>
                <c:pt idx="16">
                  <c:v>0.81549999999999989</c:v>
                </c:pt>
                <c:pt idx="17">
                  <c:v>0.92437308868501544</c:v>
                </c:pt>
                <c:pt idx="18">
                  <c:v>0.83242603550295857</c:v>
                </c:pt>
                <c:pt idx="19">
                  <c:v>0.88806358381502881</c:v>
                </c:pt>
                <c:pt idx="20">
                  <c:v>0.88966463414634145</c:v>
                </c:pt>
                <c:pt idx="21">
                  <c:v>0.8559793814432991</c:v>
                </c:pt>
                <c:pt idx="22">
                  <c:v>0.86455331412103742</c:v>
                </c:pt>
                <c:pt idx="23">
                  <c:v>0.75052325581395352</c:v>
                </c:pt>
                <c:pt idx="24">
                  <c:v>0.91481132075471683</c:v>
                </c:pt>
                <c:pt idx="25">
                  <c:v>0.71231707317073178</c:v>
                </c:pt>
                <c:pt idx="26">
                  <c:v>0.79349710982658961</c:v>
                </c:pt>
                <c:pt idx="27">
                  <c:v>0.88921875000000006</c:v>
                </c:pt>
                <c:pt idx="28">
                  <c:v>0.71810650887573968</c:v>
                </c:pt>
                <c:pt idx="29">
                  <c:v>0.75896024464831802</c:v>
                </c:pt>
                <c:pt idx="30">
                  <c:v>0.82077142857142849</c:v>
                </c:pt>
                <c:pt idx="31">
                  <c:v>0.85393063583815021</c:v>
                </c:pt>
                <c:pt idx="32">
                  <c:v>0.86047169811320756</c:v>
                </c:pt>
                <c:pt idx="33">
                  <c:v>0.84198795180722885</c:v>
                </c:pt>
                <c:pt idx="34">
                  <c:v>0.81334269662921355</c:v>
                </c:pt>
                <c:pt idx="35">
                  <c:v>0.84766891891891905</c:v>
                </c:pt>
                <c:pt idx="36">
                  <c:v>0.89993265993265981</c:v>
                </c:pt>
                <c:pt idx="37">
                  <c:v>0.84055384615384598</c:v>
                </c:pt>
                <c:pt idx="38">
                  <c:v>0.74918566775244311</c:v>
                </c:pt>
                <c:pt idx="39">
                  <c:v>0.84687150837988834</c:v>
                </c:pt>
                <c:pt idx="40">
                  <c:v>0.89451923076923068</c:v>
                </c:pt>
                <c:pt idx="41">
                  <c:v>0.77231003039513679</c:v>
                </c:pt>
                <c:pt idx="42">
                  <c:v>0.87350724637681143</c:v>
                </c:pt>
                <c:pt idx="43">
                  <c:v>0.88495575221238942</c:v>
                </c:pt>
                <c:pt idx="44">
                  <c:v>0.81580924855491344</c:v>
                </c:pt>
                <c:pt idx="45">
                  <c:v>0.93450310559006222</c:v>
                </c:pt>
                <c:pt idx="46">
                  <c:v>0.79720000000000013</c:v>
                </c:pt>
                <c:pt idx="47">
                  <c:v>0.86455331412103742</c:v>
                </c:pt>
                <c:pt idx="48">
                  <c:v>0.87188612099644125</c:v>
                </c:pt>
                <c:pt idx="49">
                  <c:v>0.77046920821114373</c:v>
                </c:pt>
                <c:pt idx="50">
                  <c:v>0.81054200542005428</c:v>
                </c:pt>
                <c:pt idx="51">
                  <c:v>0.93352348993288592</c:v>
                </c:pt>
                <c:pt idx="52">
                  <c:v>0.84166172106824921</c:v>
                </c:pt>
                <c:pt idx="53">
                  <c:v>0.88595808383233543</c:v>
                </c:pt>
                <c:pt idx="54">
                  <c:v>0.78752906976744197</c:v>
                </c:pt>
                <c:pt idx="55">
                  <c:v>0.75535294117647056</c:v>
                </c:pt>
                <c:pt idx="56">
                  <c:v>0.90182692307692314</c:v>
                </c:pt>
                <c:pt idx="57">
                  <c:v>0.96669014084507032</c:v>
                </c:pt>
                <c:pt idx="58">
                  <c:v>0.8843504531722054</c:v>
                </c:pt>
                <c:pt idx="59">
                  <c:v>0.93552325581395346</c:v>
                </c:pt>
                <c:pt idx="60">
                  <c:v>0.93690476190476202</c:v>
                </c:pt>
                <c:pt idx="61">
                  <c:v>0.78464285714285709</c:v>
                </c:pt>
                <c:pt idx="62">
                  <c:v>0.92356687898089174</c:v>
                </c:pt>
                <c:pt idx="63">
                  <c:v>0.877</c:v>
                </c:pt>
                <c:pt idx="64">
                  <c:v>0.82155405405405413</c:v>
                </c:pt>
                <c:pt idx="65">
                  <c:v>0.87694533762057869</c:v>
                </c:pt>
                <c:pt idx="66">
                  <c:v>0.87393188854489157</c:v>
                </c:pt>
                <c:pt idx="67">
                  <c:v>0.9144807121661721</c:v>
                </c:pt>
                <c:pt idx="68">
                  <c:v>0.80592198581560293</c:v>
                </c:pt>
                <c:pt idx="69">
                  <c:v>0.86257425742574245</c:v>
                </c:pt>
                <c:pt idx="70">
                  <c:v>0.93029154518950452</c:v>
                </c:pt>
                <c:pt idx="71">
                  <c:v>0.87375000000000003</c:v>
                </c:pt>
                <c:pt idx="72">
                  <c:v>0.84805653710247364</c:v>
                </c:pt>
                <c:pt idx="73">
                  <c:v>0.95145962732919254</c:v>
                </c:pt>
                <c:pt idx="74">
                  <c:v>0.94205438066465252</c:v>
                </c:pt>
                <c:pt idx="75">
                  <c:v>0.93959731543624159</c:v>
                </c:pt>
                <c:pt idx="76">
                  <c:v>0.93568181818181817</c:v>
                </c:pt>
                <c:pt idx="77">
                  <c:v>0.86219354838709683</c:v>
                </c:pt>
                <c:pt idx="78">
                  <c:v>0.69059347181008912</c:v>
                </c:pt>
                <c:pt idx="79">
                  <c:v>0.73097297297297292</c:v>
                </c:pt>
                <c:pt idx="80">
                  <c:v>0.77901734104046227</c:v>
                </c:pt>
                <c:pt idx="81">
                  <c:v>0.93174454828660447</c:v>
                </c:pt>
                <c:pt idx="82">
                  <c:v>0.89827380952380953</c:v>
                </c:pt>
                <c:pt idx="83">
                  <c:v>0.89257425742574259</c:v>
                </c:pt>
                <c:pt idx="84">
                  <c:v>0.83221574344023319</c:v>
                </c:pt>
                <c:pt idx="85">
                  <c:v>0.86912087912087921</c:v>
                </c:pt>
                <c:pt idx="86">
                  <c:v>0.84659374999999992</c:v>
                </c:pt>
                <c:pt idx="87">
                  <c:v>0.73616714697406338</c:v>
                </c:pt>
                <c:pt idx="88">
                  <c:v>0.8664687499999999</c:v>
                </c:pt>
                <c:pt idx="89">
                  <c:v>0.8240184049079754</c:v>
                </c:pt>
                <c:pt idx="90">
                  <c:v>0.79296529968454255</c:v>
                </c:pt>
                <c:pt idx="91">
                  <c:v>0.8827246376811595</c:v>
                </c:pt>
                <c:pt idx="92">
                  <c:v>0.89317784256559773</c:v>
                </c:pt>
                <c:pt idx="93">
                  <c:v>0.93053459119496851</c:v>
                </c:pt>
                <c:pt idx="94">
                  <c:v>0.90628834355828214</c:v>
                </c:pt>
                <c:pt idx="95">
                  <c:v>0.94489726027397269</c:v>
                </c:pt>
                <c:pt idx="96">
                  <c:v>0.93572413793103448</c:v>
                </c:pt>
                <c:pt idx="97">
                  <c:v>0.92930158730158741</c:v>
                </c:pt>
                <c:pt idx="98">
                  <c:v>0.86097493036211692</c:v>
                </c:pt>
                <c:pt idx="99">
                  <c:v>0.88925233644859825</c:v>
                </c:pt>
                <c:pt idx="100">
                  <c:v>0.85609329446064131</c:v>
                </c:pt>
                <c:pt idx="101">
                  <c:v>0.8880289855072464</c:v>
                </c:pt>
                <c:pt idx="102">
                  <c:v>0.87811145510835908</c:v>
                </c:pt>
                <c:pt idx="103">
                  <c:v>0.85313846153846162</c:v>
                </c:pt>
                <c:pt idx="104">
                  <c:v>0.93403225806451595</c:v>
                </c:pt>
                <c:pt idx="105">
                  <c:v>0.9435973597359737</c:v>
                </c:pt>
                <c:pt idx="106">
                  <c:v>0.8510979228486647</c:v>
                </c:pt>
                <c:pt idx="107">
                  <c:v>0.72312834224598932</c:v>
                </c:pt>
                <c:pt idx="108">
                  <c:v>0.90909090909090906</c:v>
                </c:pt>
                <c:pt idx="109">
                  <c:v>0.87550769230769221</c:v>
                </c:pt>
                <c:pt idx="110">
                  <c:v>0.83936986301369865</c:v>
                </c:pt>
                <c:pt idx="111">
                  <c:v>0.81924418604651161</c:v>
                </c:pt>
                <c:pt idx="112">
                  <c:v>0.9430841121495328</c:v>
                </c:pt>
                <c:pt idx="113">
                  <c:v>0.95693498452012371</c:v>
                </c:pt>
                <c:pt idx="114">
                  <c:v>0.8206194690265487</c:v>
                </c:pt>
                <c:pt idx="115">
                  <c:v>0.91065743944636679</c:v>
                </c:pt>
                <c:pt idx="116">
                  <c:v>0.74759312320916893</c:v>
                </c:pt>
                <c:pt idx="117">
                  <c:v>0.79612426035502948</c:v>
                </c:pt>
                <c:pt idx="118">
                  <c:v>0.94253676470588232</c:v>
                </c:pt>
                <c:pt idx="119">
                  <c:v>0.8509146341463415</c:v>
                </c:pt>
                <c:pt idx="120">
                  <c:v>0.88660777385159006</c:v>
                </c:pt>
                <c:pt idx="121">
                  <c:v>0.82707100591715976</c:v>
                </c:pt>
                <c:pt idx="122">
                  <c:v>0.89337175792507206</c:v>
                </c:pt>
                <c:pt idx="123">
                  <c:v>0.91488817891373808</c:v>
                </c:pt>
                <c:pt idx="124">
                  <c:v>0.83504885993485345</c:v>
                </c:pt>
                <c:pt idx="125">
                  <c:v>0.83132743362831851</c:v>
                </c:pt>
                <c:pt idx="126">
                  <c:v>0.94512195121951215</c:v>
                </c:pt>
                <c:pt idx="127">
                  <c:v>0.87987138263665587</c:v>
                </c:pt>
                <c:pt idx="128">
                  <c:v>0.88205357142857144</c:v>
                </c:pt>
                <c:pt idx="129">
                  <c:v>0.90526760563380282</c:v>
                </c:pt>
                <c:pt idx="130">
                  <c:v>0.81654867256637165</c:v>
                </c:pt>
                <c:pt idx="131">
                  <c:v>0.95320588235294124</c:v>
                </c:pt>
                <c:pt idx="132">
                  <c:v>0.93328402366863905</c:v>
                </c:pt>
                <c:pt idx="133">
                  <c:v>0.83897142857142848</c:v>
                </c:pt>
                <c:pt idx="134">
                  <c:v>0.89858381502890183</c:v>
                </c:pt>
                <c:pt idx="135">
                  <c:v>0.80146417445482865</c:v>
                </c:pt>
                <c:pt idx="136">
                  <c:v>0.98816770186335401</c:v>
                </c:pt>
                <c:pt idx="137">
                  <c:v>0.95066246056782344</c:v>
                </c:pt>
                <c:pt idx="138">
                  <c:v>0.88202380952380954</c:v>
                </c:pt>
                <c:pt idx="139">
                  <c:v>0.87147482014388489</c:v>
                </c:pt>
                <c:pt idx="140">
                  <c:v>0.80929878048780479</c:v>
                </c:pt>
                <c:pt idx="141">
                  <c:v>0.89986486486486494</c:v>
                </c:pt>
                <c:pt idx="142">
                  <c:v>0.89252279635258358</c:v>
                </c:pt>
                <c:pt idx="143">
                  <c:v>0.86693820224719098</c:v>
                </c:pt>
                <c:pt idx="144">
                  <c:v>0.96454237288135602</c:v>
                </c:pt>
                <c:pt idx="145">
                  <c:v>0.8928571428571429</c:v>
                </c:pt>
                <c:pt idx="146">
                  <c:v>0.89594855305466248</c:v>
                </c:pt>
                <c:pt idx="147">
                  <c:v>0.98393292682926836</c:v>
                </c:pt>
                <c:pt idx="148">
                  <c:v>0.85594155844155839</c:v>
                </c:pt>
                <c:pt idx="149">
                  <c:v>0.94345930232558139</c:v>
                </c:pt>
                <c:pt idx="150">
                  <c:v>0.99706451612903235</c:v>
                </c:pt>
                <c:pt idx="151">
                  <c:v>0.90628834355828236</c:v>
                </c:pt>
                <c:pt idx="152">
                  <c:v>0.87412307692307689</c:v>
                </c:pt>
                <c:pt idx="153">
                  <c:v>0.99197058823529405</c:v>
                </c:pt>
                <c:pt idx="154">
                  <c:v>0.86696485623003194</c:v>
                </c:pt>
                <c:pt idx="155">
                  <c:v>0.88194029850746281</c:v>
                </c:pt>
                <c:pt idx="156">
                  <c:v>0.87285714285714289</c:v>
                </c:pt>
                <c:pt idx="157">
                  <c:v>0.97633440514469449</c:v>
                </c:pt>
                <c:pt idx="158">
                  <c:v>0.95633116883116887</c:v>
                </c:pt>
                <c:pt idx="159">
                  <c:v>0.89735483870967747</c:v>
                </c:pt>
                <c:pt idx="160">
                  <c:v>0.86863874345549741</c:v>
                </c:pt>
                <c:pt idx="161">
                  <c:v>0.82517906336088165</c:v>
                </c:pt>
                <c:pt idx="162">
                  <c:v>0.86680232558139536</c:v>
                </c:pt>
                <c:pt idx="163">
                  <c:v>0.90648571428571423</c:v>
                </c:pt>
                <c:pt idx="164">
                  <c:v>0.9838815789473685</c:v>
                </c:pt>
                <c:pt idx="165">
                  <c:v>0.96457627118644074</c:v>
                </c:pt>
                <c:pt idx="166">
                  <c:v>0.92990196078431375</c:v>
                </c:pt>
                <c:pt idx="167">
                  <c:v>0.74959064327485381</c:v>
                </c:pt>
                <c:pt idx="168">
                  <c:v>0.82331536388140159</c:v>
                </c:pt>
                <c:pt idx="169">
                  <c:v>0.85226190476190478</c:v>
                </c:pt>
                <c:pt idx="170">
                  <c:v>0.92073717948717959</c:v>
                </c:pt>
                <c:pt idx="171">
                  <c:v>0.92446153846153845</c:v>
                </c:pt>
                <c:pt idx="172">
                  <c:v>0.94652941176470606</c:v>
                </c:pt>
                <c:pt idx="173">
                  <c:v>0.89912225705329152</c:v>
                </c:pt>
                <c:pt idx="174">
                  <c:v>0.86212765957446802</c:v>
                </c:pt>
                <c:pt idx="175">
                  <c:v>1.0227272727272727</c:v>
                </c:pt>
                <c:pt idx="176">
                  <c:v>0.99312121212121218</c:v>
                </c:pt>
                <c:pt idx="177">
                  <c:v>0.93704615384615386</c:v>
                </c:pt>
                <c:pt idx="178">
                  <c:v>0.94440129449838184</c:v>
                </c:pt>
                <c:pt idx="179">
                  <c:v>0.84003164556962018</c:v>
                </c:pt>
                <c:pt idx="180">
                  <c:v>0.88791780821917821</c:v>
                </c:pt>
                <c:pt idx="181">
                  <c:v>0.92258160237388731</c:v>
                </c:pt>
                <c:pt idx="182">
                  <c:v>0.91534482758620705</c:v>
                </c:pt>
                <c:pt idx="183">
                  <c:v>0.83403669724770646</c:v>
                </c:pt>
                <c:pt idx="184">
                  <c:v>0.81310850439882698</c:v>
                </c:pt>
                <c:pt idx="185">
                  <c:v>0.89382550335570476</c:v>
                </c:pt>
                <c:pt idx="186">
                  <c:v>0.88925233644859814</c:v>
                </c:pt>
                <c:pt idx="187">
                  <c:v>0.80777070063694267</c:v>
                </c:pt>
                <c:pt idx="188">
                  <c:v>0.87295454545454554</c:v>
                </c:pt>
                <c:pt idx="189">
                  <c:v>0.88355029585798817</c:v>
                </c:pt>
                <c:pt idx="190">
                  <c:v>0.89090666666666662</c:v>
                </c:pt>
                <c:pt idx="191">
                  <c:v>0.8615686274509804</c:v>
                </c:pt>
                <c:pt idx="192">
                  <c:v>0.86680232558139525</c:v>
                </c:pt>
                <c:pt idx="193">
                  <c:v>0.91190031152647966</c:v>
                </c:pt>
                <c:pt idx="194">
                  <c:v>0.9759411764705882</c:v>
                </c:pt>
                <c:pt idx="195">
                  <c:v>0.95625360230547551</c:v>
                </c:pt>
                <c:pt idx="196">
                  <c:v>0.95253676470588244</c:v>
                </c:pt>
                <c:pt idx="197">
                  <c:v>0.81904153354632592</c:v>
                </c:pt>
                <c:pt idx="198">
                  <c:v>0.82855855855855842</c:v>
                </c:pt>
                <c:pt idx="199">
                  <c:v>0.91985207100591726</c:v>
                </c:pt>
                <c:pt idx="200">
                  <c:v>0.99171717171717155</c:v>
                </c:pt>
                <c:pt idx="201">
                  <c:v>0.92417218543046364</c:v>
                </c:pt>
                <c:pt idx="202">
                  <c:v>0.8245348837209302</c:v>
                </c:pt>
                <c:pt idx="203">
                  <c:v>0.98108504398826979</c:v>
                </c:pt>
                <c:pt idx="204">
                  <c:v>0.93132867132867136</c:v>
                </c:pt>
                <c:pt idx="205">
                  <c:v>0.99239130434782608</c:v>
                </c:pt>
                <c:pt idx="206">
                  <c:v>0.98391304347826081</c:v>
                </c:pt>
                <c:pt idx="207">
                  <c:v>0.87987138263665587</c:v>
                </c:pt>
                <c:pt idx="208">
                  <c:v>0.9063880597014925</c:v>
                </c:pt>
                <c:pt idx="209">
                  <c:v>0.91196825396825387</c:v>
                </c:pt>
                <c:pt idx="210">
                  <c:v>0.85824281150159742</c:v>
                </c:pt>
                <c:pt idx="211">
                  <c:v>1.072857142857143</c:v>
                </c:pt>
                <c:pt idx="212">
                  <c:v>0.79256329113924051</c:v>
                </c:pt>
                <c:pt idx="213">
                  <c:v>0.86415697674418601</c:v>
                </c:pt>
                <c:pt idx="214">
                  <c:v>0.99594029850746268</c:v>
                </c:pt>
                <c:pt idx="215">
                  <c:v>0.91176470588235292</c:v>
                </c:pt>
                <c:pt idx="216">
                  <c:v>0.86323442136498518</c:v>
                </c:pt>
                <c:pt idx="217">
                  <c:v>0.91485714285714292</c:v>
                </c:pt>
                <c:pt idx="218">
                  <c:v>0.85526479750778828</c:v>
                </c:pt>
                <c:pt idx="219">
                  <c:v>0.98889880952380949</c:v>
                </c:pt>
                <c:pt idx="220">
                  <c:v>0.91907738095238101</c:v>
                </c:pt>
                <c:pt idx="221">
                  <c:v>0.86178082191780825</c:v>
                </c:pt>
                <c:pt idx="222">
                  <c:v>0.85175953079178879</c:v>
                </c:pt>
                <c:pt idx="223">
                  <c:v>0.88969512195121947</c:v>
                </c:pt>
                <c:pt idx="224">
                  <c:v>0.85382978723404268</c:v>
                </c:pt>
                <c:pt idx="225">
                  <c:v>0.9090967741935484</c:v>
                </c:pt>
                <c:pt idx="226">
                  <c:v>0.85984520123839014</c:v>
                </c:pt>
                <c:pt idx="227">
                  <c:v>0.84943750000000018</c:v>
                </c:pt>
                <c:pt idx="228">
                  <c:v>0.91789644012944982</c:v>
                </c:pt>
                <c:pt idx="229">
                  <c:v>0.95127147766323017</c:v>
                </c:pt>
                <c:pt idx="230">
                  <c:v>0.90573529411764697</c:v>
                </c:pt>
                <c:pt idx="231">
                  <c:v>0.80182890855457223</c:v>
                </c:pt>
                <c:pt idx="232">
                  <c:v>0.82868167202572351</c:v>
                </c:pt>
                <c:pt idx="233">
                  <c:v>0.94562500000000005</c:v>
                </c:pt>
                <c:pt idx="234">
                  <c:v>0.880599455040872</c:v>
                </c:pt>
                <c:pt idx="235">
                  <c:v>0.98440828402366864</c:v>
                </c:pt>
                <c:pt idx="236">
                  <c:v>0.94874659400544958</c:v>
                </c:pt>
                <c:pt idx="237">
                  <c:v>0.84744479495268132</c:v>
                </c:pt>
                <c:pt idx="238">
                  <c:v>0.92501457725947533</c:v>
                </c:pt>
                <c:pt idx="239">
                  <c:v>0.9483861671469741</c:v>
                </c:pt>
                <c:pt idx="240">
                  <c:v>0.87705128205128202</c:v>
                </c:pt>
                <c:pt idx="241">
                  <c:v>1.0084565916398713</c:v>
                </c:pt>
                <c:pt idx="242">
                  <c:v>0.77501474926253688</c:v>
                </c:pt>
                <c:pt idx="243">
                  <c:v>0.81354354354354341</c:v>
                </c:pt>
                <c:pt idx="244">
                  <c:v>0.82802547770700641</c:v>
                </c:pt>
                <c:pt idx="245">
                  <c:v>1.0156677524429967</c:v>
                </c:pt>
                <c:pt idx="246">
                  <c:v>1.1208960573476703</c:v>
                </c:pt>
                <c:pt idx="247">
                  <c:v>0.85301948051948062</c:v>
                </c:pt>
                <c:pt idx="248">
                  <c:v>1.0060230547550431</c:v>
                </c:pt>
                <c:pt idx="249">
                  <c:v>1.0247604790419163</c:v>
                </c:pt>
                <c:pt idx="250">
                  <c:v>1.0520125786163523</c:v>
                </c:pt>
                <c:pt idx="251">
                  <c:v>0.91769716088328079</c:v>
                </c:pt>
                <c:pt idx="252">
                  <c:v>0.92795252225519298</c:v>
                </c:pt>
                <c:pt idx="253">
                  <c:v>1.0381952662721892</c:v>
                </c:pt>
                <c:pt idx="254">
                  <c:v>0.90103244837758112</c:v>
                </c:pt>
                <c:pt idx="255">
                  <c:v>0.91702623906705527</c:v>
                </c:pt>
                <c:pt idx="256">
                  <c:v>0.96804034582132559</c:v>
                </c:pt>
                <c:pt idx="257">
                  <c:v>0.93861356932153395</c:v>
                </c:pt>
                <c:pt idx="258">
                  <c:v>0.88074183976261133</c:v>
                </c:pt>
                <c:pt idx="259">
                  <c:v>0.90386167146974061</c:v>
                </c:pt>
                <c:pt idx="260">
                  <c:v>0.97517441860465126</c:v>
                </c:pt>
                <c:pt idx="261">
                  <c:v>1.0011042944785276</c:v>
                </c:pt>
                <c:pt idx="262">
                  <c:v>1.0171951219512194</c:v>
                </c:pt>
                <c:pt idx="263">
                  <c:v>0.88227138643067859</c:v>
                </c:pt>
                <c:pt idx="264">
                  <c:v>0.94154761904761908</c:v>
                </c:pt>
                <c:pt idx="265">
                  <c:v>0.94350157728706618</c:v>
                </c:pt>
                <c:pt idx="266">
                  <c:v>0.9521301775147929</c:v>
                </c:pt>
                <c:pt idx="267">
                  <c:v>0.94301694915254242</c:v>
                </c:pt>
                <c:pt idx="268">
                  <c:v>0.98461971830985906</c:v>
                </c:pt>
                <c:pt idx="269">
                  <c:v>1.0477966101694915</c:v>
                </c:pt>
                <c:pt idx="270">
                  <c:v>0.90908554572271394</c:v>
                </c:pt>
                <c:pt idx="271">
                  <c:v>0.9268715083798883</c:v>
                </c:pt>
                <c:pt idx="272">
                  <c:v>1.0223529411764707</c:v>
                </c:pt>
                <c:pt idx="273">
                  <c:v>0.92787610619469019</c:v>
                </c:pt>
                <c:pt idx="274">
                  <c:v>0.95668918918918922</c:v>
                </c:pt>
                <c:pt idx="275">
                  <c:v>0.94136094674556203</c:v>
                </c:pt>
                <c:pt idx="276">
                  <c:v>0.89225308641975321</c:v>
                </c:pt>
                <c:pt idx="277">
                  <c:v>0.84922155688622747</c:v>
                </c:pt>
                <c:pt idx="278">
                  <c:v>0.97302752293577988</c:v>
                </c:pt>
                <c:pt idx="279">
                  <c:v>1.039706744868035</c:v>
                </c:pt>
                <c:pt idx="280">
                  <c:v>0.88547400611620797</c:v>
                </c:pt>
                <c:pt idx="281">
                  <c:v>0.99160714285714291</c:v>
                </c:pt>
                <c:pt idx="282">
                  <c:v>0.9581587301587301</c:v>
                </c:pt>
                <c:pt idx="283">
                  <c:v>0.86499999999999999</c:v>
                </c:pt>
                <c:pt idx="284">
                  <c:v>0.97125356125356133</c:v>
                </c:pt>
                <c:pt idx="285">
                  <c:v>0.88990259740259736</c:v>
                </c:pt>
                <c:pt idx="286">
                  <c:v>0.94274691358024709</c:v>
                </c:pt>
                <c:pt idx="287">
                  <c:v>0.95521739130434768</c:v>
                </c:pt>
                <c:pt idx="288">
                  <c:v>0.91450746268656724</c:v>
                </c:pt>
                <c:pt idx="289">
                  <c:v>0.9189430894308942</c:v>
                </c:pt>
                <c:pt idx="290">
                  <c:v>0.89608280254777073</c:v>
                </c:pt>
                <c:pt idx="291">
                  <c:v>0.98851132686084142</c:v>
                </c:pt>
                <c:pt idx="292">
                  <c:v>0.85346268656716406</c:v>
                </c:pt>
                <c:pt idx="293">
                  <c:v>0.87027439024390263</c:v>
                </c:pt>
                <c:pt idx="294">
                  <c:v>0.93262135922330081</c:v>
                </c:pt>
                <c:pt idx="295">
                  <c:v>1.0408875739644969</c:v>
                </c:pt>
                <c:pt idx="296">
                  <c:v>0.81952238805970157</c:v>
                </c:pt>
                <c:pt idx="297">
                  <c:v>1.0756456456456456</c:v>
                </c:pt>
                <c:pt idx="298">
                  <c:v>1.011301775147929</c:v>
                </c:pt>
                <c:pt idx="299">
                  <c:v>0.91176470588235292</c:v>
                </c:pt>
                <c:pt idx="300">
                  <c:v>0.99385852090032145</c:v>
                </c:pt>
                <c:pt idx="301">
                  <c:v>0.99742038216560513</c:v>
                </c:pt>
                <c:pt idx="302">
                  <c:v>1.0131649831649832</c:v>
                </c:pt>
                <c:pt idx="303">
                  <c:v>0.86654970760233918</c:v>
                </c:pt>
                <c:pt idx="304">
                  <c:v>1.0156379821958457</c:v>
                </c:pt>
                <c:pt idx="305">
                  <c:v>0.88205357142857144</c:v>
                </c:pt>
                <c:pt idx="306">
                  <c:v>0.95958730158730154</c:v>
                </c:pt>
                <c:pt idx="307">
                  <c:v>0.98611111111111116</c:v>
                </c:pt>
                <c:pt idx="308">
                  <c:v>1.0530791788856306</c:v>
                </c:pt>
                <c:pt idx="309">
                  <c:v>0.94125401929260455</c:v>
                </c:pt>
                <c:pt idx="310">
                  <c:v>0.88427272727272732</c:v>
                </c:pt>
                <c:pt idx="311">
                  <c:v>1.141890243902439</c:v>
                </c:pt>
                <c:pt idx="312">
                  <c:v>0.83155882352941179</c:v>
                </c:pt>
                <c:pt idx="313">
                  <c:v>0.94126843657817116</c:v>
                </c:pt>
                <c:pt idx="314">
                  <c:v>1.0973668639053253</c:v>
                </c:pt>
              </c:numCache>
            </c:numRef>
          </c:xVal>
          <c:yVal>
            <c:numRef>
              <c:f>'Data for SAS farm 2 all data'!$AA$2:$AA$316</c:f>
              <c:numCache>
                <c:formatCode>General</c:formatCode>
                <c:ptCount val="315"/>
                <c:pt idx="0">
                  <c:v>11231.82</c:v>
                </c:pt>
                <c:pt idx="1">
                  <c:v>11318.18</c:v>
                </c:pt>
                <c:pt idx="2">
                  <c:v>11409.09</c:v>
                </c:pt>
                <c:pt idx="3">
                  <c:v>11486.36</c:v>
                </c:pt>
                <c:pt idx="4">
                  <c:v>11536.36</c:v>
                </c:pt>
                <c:pt idx="5">
                  <c:v>11559.09</c:v>
                </c:pt>
                <c:pt idx="6">
                  <c:v>11600</c:v>
                </c:pt>
                <c:pt idx="7">
                  <c:v>11636.36</c:v>
                </c:pt>
                <c:pt idx="8">
                  <c:v>11636.36</c:v>
                </c:pt>
                <c:pt idx="9">
                  <c:v>11645.45</c:v>
                </c:pt>
                <c:pt idx="10">
                  <c:v>11663.64</c:v>
                </c:pt>
                <c:pt idx="11">
                  <c:v>11681.82</c:v>
                </c:pt>
                <c:pt idx="12">
                  <c:v>11681.82</c:v>
                </c:pt>
                <c:pt idx="13">
                  <c:v>11727.27</c:v>
                </c:pt>
                <c:pt idx="14">
                  <c:v>11727.27</c:v>
                </c:pt>
                <c:pt idx="15">
                  <c:v>11736.36</c:v>
                </c:pt>
                <c:pt idx="16">
                  <c:v>11772.73</c:v>
                </c:pt>
                <c:pt idx="17">
                  <c:v>11772.73</c:v>
                </c:pt>
                <c:pt idx="18">
                  <c:v>11781.82</c:v>
                </c:pt>
                <c:pt idx="19">
                  <c:v>11804.55</c:v>
                </c:pt>
                <c:pt idx="20">
                  <c:v>11818.18</c:v>
                </c:pt>
                <c:pt idx="21">
                  <c:v>11818.18</c:v>
                </c:pt>
                <c:pt idx="22">
                  <c:v>11840.91</c:v>
                </c:pt>
                <c:pt idx="23">
                  <c:v>11840.91</c:v>
                </c:pt>
                <c:pt idx="24">
                  <c:v>11863.64</c:v>
                </c:pt>
                <c:pt idx="25">
                  <c:v>11909.09</c:v>
                </c:pt>
                <c:pt idx="26">
                  <c:v>11950</c:v>
                </c:pt>
                <c:pt idx="27">
                  <c:v>11954.55</c:v>
                </c:pt>
                <c:pt idx="28">
                  <c:v>11954.55</c:v>
                </c:pt>
                <c:pt idx="29">
                  <c:v>11954.55</c:v>
                </c:pt>
                <c:pt idx="30">
                  <c:v>11986.36</c:v>
                </c:pt>
                <c:pt idx="31">
                  <c:v>11995.45</c:v>
                </c:pt>
                <c:pt idx="32">
                  <c:v>12000</c:v>
                </c:pt>
                <c:pt idx="33">
                  <c:v>12000</c:v>
                </c:pt>
                <c:pt idx="34">
                  <c:v>12009.09</c:v>
                </c:pt>
                <c:pt idx="35">
                  <c:v>12027.27</c:v>
                </c:pt>
                <c:pt idx="36">
                  <c:v>12050</c:v>
                </c:pt>
                <c:pt idx="37">
                  <c:v>12090.91</c:v>
                </c:pt>
                <c:pt idx="38">
                  <c:v>12090.91</c:v>
                </c:pt>
                <c:pt idx="39">
                  <c:v>12100</c:v>
                </c:pt>
                <c:pt idx="40">
                  <c:v>12118.18</c:v>
                </c:pt>
                <c:pt idx="41">
                  <c:v>12118.18</c:v>
                </c:pt>
                <c:pt idx="42">
                  <c:v>12127.27</c:v>
                </c:pt>
                <c:pt idx="43">
                  <c:v>12136.36</c:v>
                </c:pt>
                <c:pt idx="44">
                  <c:v>12136.36</c:v>
                </c:pt>
                <c:pt idx="45">
                  <c:v>12140.91</c:v>
                </c:pt>
                <c:pt idx="46">
                  <c:v>12163.64</c:v>
                </c:pt>
                <c:pt idx="47">
                  <c:v>12181.82</c:v>
                </c:pt>
                <c:pt idx="48">
                  <c:v>12181.82</c:v>
                </c:pt>
                <c:pt idx="49">
                  <c:v>12181.82</c:v>
                </c:pt>
                <c:pt idx="50">
                  <c:v>12245.45</c:v>
                </c:pt>
                <c:pt idx="51">
                  <c:v>12268.18</c:v>
                </c:pt>
                <c:pt idx="52">
                  <c:v>12322.73</c:v>
                </c:pt>
                <c:pt idx="53">
                  <c:v>12340.91</c:v>
                </c:pt>
                <c:pt idx="54">
                  <c:v>12345.45</c:v>
                </c:pt>
                <c:pt idx="55">
                  <c:v>12350</c:v>
                </c:pt>
                <c:pt idx="56">
                  <c:v>12359.09</c:v>
                </c:pt>
                <c:pt idx="57">
                  <c:v>12359.09</c:v>
                </c:pt>
                <c:pt idx="58">
                  <c:v>12363.64</c:v>
                </c:pt>
                <c:pt idx="59">
                  <c:v>12363.64</c:v>
                </c:pt>
                <c:pt idx="60">
                  <c:v>12368.18</c:v>
                </c:pt>
                <c:pt idx="61">
                  <c:v>12390.91</c:v>
                </c:pt>
                <c:pt idx="62">
                  <c:v>12404.55</c:v>
                </c:pt>
                <c:pt idx="63">
                  <c:v>12409.09</c:v>
                </c:pt>
                <c:pt idx="64">
                  <c:v>12409.09</c:v>
                </c:pt>
                <c:pt idx="65">
                  <c:v>12409.09</c:v>
                </c:pt>
                <c:pt idx="66">
                  <c:v>12409.09</c:v>
                </c:pt>
                <c:pt idx="67">
                  <c:v>12454.55</c:v>
                </c:pt>
                <c:pt idx="68">
                  <c:v>12454.55</c:v>
                </c:pt>
                <c:pt idx="69">
                  <c:v>12477.27</c:v>
                </c:pt>
                <c:pt idx="70">
                  <c:v>12500</c:v>
                </c:pt>
                <c:pt idx="71">
                  <c:v>12500</c:v>
                </c:pt>
                <c:pt idx="72">
                  <c:v>12500</c:v>
                </c:pt>
                <c:pt idx="73">
                  <c:v>12504.55</c:v>
                </c:pt>
                <c:pt idx="74">
                  <c:v>12509.09</c:v>
                </c:pt>
                <c:pt idx="75">
                  <c:v>12518.18</c:v>
                </c:pt>
                <c:pt idx="76">
                  <c:v>12545.45</c:v>
                </c:pt>
                <c:pt idx="77">
                  <c:v>12545.45</c:v>
                </c:pt>
                <c:pt idx="78">
                  <c:v>12577.27</c:v>
                </c:pt>
                <c:pt idx="79">
                  <c:v>12586.36</c:v>
                </c:pt>
                <c:pt idx="80">
                  <c:v>12600</c:v>
                </c:pt>
                <c:pt idx="81">
                  <c:v>12631.82</c:v>
                </c:pt>
                <c:pt idx="82">
                  <c:v>12636.36</c:v>
                </c:pt>
                <c:pt idx="83">
                  <c:v>12636.36</c:v>
                </c:pt>
                <c:pt idx="84">
                  <c:v>12636.36</c:v>
                </c:pt>
                <c:pt idx="85">
                  <c:v>12640.91</c:v>
                </c:pt>
                <c:pt idx="86">
                  <c:v>12654.55</c:v>
                </c:pt>
                <c:pt idx="87">
                  <c:v>12681.82</c:v>
                </c:pt>
                <c:pt idx="88">
                  <c:v>12686.36</c:v>
                </c:pt>
                <c:pt idx="89">
                  <c:v>12709.09</c:v>
                </c:pt>
                <c:pt idx="90">
                  <c:v>12722.73</c:v>
                </c:pt>
                <c:pt idx="91">
                  <c:v>12727.27</c:v>
                </c:pt>
                <c:pt idx="92">
                  <c:v>12727.27</c:v>
                </c:pt>
                <c:pt idx="93">
                  <c:v>12759.09</c:v>
                </c:pt>
                <c:pt idx="94">
                  <c:v>12772.73</c:v>
                </c:pt>
                <c:pt idx="95">
                  <c:v>12772.73</c:v>
                </c:pt>
                <c:pt idx="96">
                  <c:v>12781.82</c:v>
                </c:pt>
                <c:pt idx="97">
                  <c:v>12800</c:v>
                </c:pt>
                <c:pt idx="98">
                  <c:v>12818.18</c:v>
                </c:pt>
                <c:pt idx="99">
                  <c:v>12850</c:v>
                </c:pt>
                <c:pt idx="100">
                  <c:v>12850</c:v>
                </c:pt>
                <c:pt idx="101">
                  <c:v>12854.55</c:v>
                </c:pt>
                <c:pt idx="102">
                  <c:v>12863.64</c:v>
                </c:pt>
                <c:pt idx="103">
                  <c:v>12863.64</c:v>
                </c:pt>
                <c:pt idx="104">
                  <c:v>12863.64</c:v>
                </c:pt>
                <c:pt idx="105">
                  <c:v>12868.18</c:v>
                </c:pt>
                <c:pt idx="106">
                  <c:v>12877.27</c:v>
                </c:pt>
                <c:pt idx="107">
                  <c:v>12886.36</c:v>
                </c:pt>
                <c:pt idx="108">
                  <c:v>12890.91</c:v>
                </c:pt>
                <c:pt idx="109">
                  <c:v>12900</c:v>
                </c:pt>
                <c:pt idx="110">
                  <c:v>12909.09</c:v>
                </c:pt>
                <c:pt idx="111">
                  <c:v>12909.09</c:v>
                </c:pt>
                <c:pt idx="112">
                  <c:v>12918.18</c:v>
                </c:pt>
                <c:pt idx="113">
                  <c:v>12927.27</c:v>
                </c:pt>
                <c:pt idx="114">
                  <c:v>12945.45</c:v>
                </c:pt>
                <c:pt idx="115">
                  <c:v>12954.55</c:v>
                </c:pt>
                <c:pt idx="116">
                  <c:v>12959.09</c:v>
                </c:pt>
                <c:pt idx="117">
                  <c:v>12977.27</c:v>
                </c:pt>
                <c:pt idx="118">
                  <c:v>12995.45</c:v>
                </c:pt>
                <c:pt idx="119">
                  <c:v>13000</c:v>
                </c:pt>
                <c:pt idx="120">
                  <c:v>13000</c:v>
                </c:pt>
                <c:pt idx="121">
                  <c:v>13000</c:v>
                </c:pt>
                <c:pt idx="122">
                  <c:v>13000</c:v>
                </c:pt>
                <c:pt idx="123">
                  <c:v>13009.09</c:v>
                </c:pt>
                <c:pt idx="124">
                  <c:v>13009.09</c:v>
                </c:pt>
                <c:pt idx="125">
                  <c:v>13027.27</c:v>
                </c:pt>
                <c:pt idx="126">
                  <c:v>13045.45</c:v>
                </c:pt>
                <c:pt idx="127">
                  <c:v>13100</c:v>
                </c:pt>
                <c:pt idx="128">
                  <c:v>13109.09</c:v>
                </c:pt>
                <c:pt idx="129">
                  <c:v>13136.36</c:v>
                </c:pt>
                <c:pt idx="130">
                  <c:v>13159.09</c:v>
                </c:pt>
                <c:pt idx="131">
                  <c:v>13172.73</c:v>
                </c:pt>
                <c:pt idx="132">
                  <c:v>13177.27</c:v>
                </c:pt>
                <c:pt idx="133">
                  <c:v>13227.27</c:v>
                </c:pt>
                <c:pt idx="134">
                  <c:v>13240.91</c:v>
                </c:pt>
                <c:pt idx="135">
                  <c:v>13263.64</c:v>
                </c:pt>
                <c:pt idx="136">
                  <c:v>13272.73</c:v>
                </c:pt>
                <c:pt idx="137">
                  <c:v>13272.73</c:v>
                </c:pt>
                <c:pt idx="138">
                  <c:v>13272.73</c:v>
                </c:pt>
                <c:pt idx="139">
                  <c:v>13272.73</c:v>
                </c:pt>
                <c:pt idx="140">
                  <c:v>13277.27</c:v>
                </c:pt>
                <c:pt idx="141">
                  <c:v>13300</c:v>
                </c:pt>
                <c:pt idx="142">
                  <c:v>13309.09</c:v>
                </c:pt>
                <c:pt idx="143">
                  <c:v>13313.64</c:v>
                </c:pt>
                <c:pt idx="144">
                  <c:v>13318.18</c:v>
                </c:pt>
                <c:pt idx="145">
                  <c:v>13318.18</c:v>
                </c:pt>
                <c:pt idx="146">
                  <c:v>13318.18</c:v>
                </c:pt>
                <c:pt idx="147">
                  <c:v>13327.27</c:v>
                </c:pt>
                <c:pt idx="148">
                  <c:v>13327.27</c:v>
                </c:pt>
                <c:pt idx="149">
                  <c:v>13340.91</c:v>
                </c:pt>
                <c:pt idx="150">
                  <c:v>13345.45</c:v>
                </c:pt>
                <c:pt idx="151">
                  <c:v>13345.45</c:v>
                </c:pt>
                <c:pt idx="152">
                  <c:v>13350</c:v>
                </c:pt>
                <c:pt idx="153">
                  <c:v>13363.64</c:v>
                </c:pt>
                <c:pt idx="154">
                  <c:v>13372.73</c:v>
                </c:pt>
                <c:pt idx="155">
                  <c:v>13390.91</c:v>
                </c:pt>
                <c:pt idx="156">
                  <c:v>13400</c:v>
                </c:pt>
                <c:pt idx="157">
                  <c:v>13409.09</c:v>
                </c:pt>
                <c:pt idx="158">
                  <c:v>13409.09</c:v>
                </c:pt>
                <c:pt idx="159">
                  <c:v>13409.09</c:v>
                </c:pt>
                <c:pt idx="160">
                  <c:v>13409.09</c:v>
                </c:pt>
                <c:pt idx="161">
                  <c:v>13422.73</c:v>
                </c:pt>
                <c:pt idx="162">
                  <c:v>13440.91</c:v>
                </c:pt>
                <c:pt idx="163">
                  <c:v>13472.73</c:v>
                </c:pt>
                <c:pt idx="164">
                  <c:v>13486.36</c:v>
                </c:pt>
                <c:pt idx="165">
                  <c:v>13500</c:v>
                </c:pt>
                <c:pt idx="166">
                  <c:v>13509.09</c:v>
                </c:pt>
                <c:pt idx="167">
                  <c:v>13513.64</c:v>
                </c:pt>
                <c:pt idx="168">
                  <c:v>13527.27</c:v>
                </c:pt>
                <c:pt idx="169">
                  <c:v>13550</c:v>
                </c:pt>
                <c:pt idx="170">
                  <c:v>13563.64</c:v>
                </c:pt>
                <c:pt idx="171">
                  <c:v>13572.73</c:v>
                </c:pt>
                <c:pt idx="172">
                  <c:v>13595.45</c:v>
                </c:pt>
                <c:pt idx="173">
                  <c:v>13604.55</c:v>
                </c:pt>
                <c:pt idx="174">
                  <c:v>13613.64</c:v>
                </c:pt>
                <c:pt idx="175">
                  <c:v>13622.73</c:v>
                </c:pt>
                <c:pt idx="176">
                  <c:v>13627.27</c:v>
                </c:pt>
                <c:pt idx="177">
                  <c:v>13636.36</c:v>
                </c:pt>
                <c:pt idx="178">
                  <c:v>13636.36</c:v>
                </c:pt>
                <c:pt idx="179">
                  <c:v>13677.27</c:v>
                </c:pt>
                <c:pt idx="180">
                  <c:v>13681.82</c:v>
                </c:pt>
                <c:pt idx="181">
                  <c:v>13681.82</c:v>
                </c:pt>
                <c:pt idx="182">
                  <c:v>13690.91</c:v>
                </c:pt>
                <c:pt idx="183">
                  <c:v>13700</c:v>
                </c:pt>
                <c:pt idx="184">
                  <c:v>13727.27</c:v>
                </c:pt>
                <c:pt idx="185">
                  <c:v>13745.45</c:v>
                </c:pt>
                <c:pt idx="186">
                  <c:v>13745.45</c:v>
                </c:pt>
                <c:pt idx="187">
                  <c:v>13745.45</c:v>
                </c:pt>
                <c:pt idx="188">
                  <c:v>13768.18</c:v>
                </c:pt>
                <c:pt idx="189">
                  <c:v>13772.73</c:v>
                </c:pt>
                <c:pt idx="190">
                  <c:v>13772.73</c:v>
                </c:pt>
                <c:pt idx="191">
                  <c:v>13781.82</c:v>
                </c:pt>
                <c:pt idx="192">
                  <c:v>13795.45</c:v>
                </c:pt>
                <c:pt idx="193">
                  <c:v>13813.64</c:v>
                </c:pt>
                <c:pt idx="194">
                  <c:v>13822.73</c:v>
                </c:pt>
                <c:pt idx="195">
                  <c:v>13854.55</c:v>
                </c:pt>
                <c:pt idx="196">
                  <c:v>13863.64</c:v>
                </c:pt>
                <c:pt idx="197">
                  <c:v>13863.64</c:v>
                </c:pt>
                <c:pt idx="198">
                  <c:v>13863.64</c:v>
                </c:pt>
                <c:pt idx="199">
                  <c:v>13863.64</c:v>
                </c:pt>
                <c:pt idx="200">
                  <c:v>13872.73</c:v>
                </c:pt>
                <c:pt idx="201">
                  <c:v>13895.45</c:v>
                </c:pt>
                <c:pt idx="202">
                  <c:v>13909.09</c:v>
                </c:pt>
                <c:pt idx="203">
                  <c:v>13918.18</c:v>
                </c:pt>
                <c:pt idx="204">
                  <c:v>13936.36</c:v>
                </c:pt>
                <c:pt idx="205">
                  <c:v>13954.55</c:v>
                </c:pt>
                <c:pt idx="206">
                  <c:v>13954.55</c:v>
                </c:pt>
                <c:pt idx="207">
                  <c:v>13963.64</c:v>
                </c:pt>
                <c:pt idx="208">
                  <c:v>13968.18</c:v>
                </c:pt>
                <c:pt idx="209">
                  <c:v>13986.36</c:v>
                </c:pt>
                <c:pt idx="210">
                  <c:v>13990.91</c:v>
                </c:pt>
                <c:pt idx="211">
                  <c:v>14000</c:v>
                </c:pt>
                <c:pt idx="212">
                  <c:v>14022.73</c:v>
                </c:pt>
                <c:pt idx="213">
                  <c:v>14031.82</c:v>
                </c:pt>
                <c:pt idx="214">
                  <c:v>14040.91</c:v>
                </c:pt>
                <c:pt idx="215">
                  <c:v>14040.91</c:v>
                </c:pt>
                <c:pt idx="216">
                  <c:v>14054.55</c:v>
                </c:pt>
                <c:pt idx="217">
                  <c:v>14077.27</c:v>
                </c:pt>
                <c:pt idx="218">
                  <c:v>14086.36</c:v>
                </c:pt>
                <c:pt idx="219">
                  <c:v>14090.91</c:v>
                </c:pt>
                <c:pt idx="220">
                  <c:v>14090.91</c:v>
                </c:pt>
                <c:pt idx="221">
                  <c:v>14100</c:v>
                </c:pt>
                <c:pt idx="222">
                  <c:v>14104.55</c:v>
                </c:pt>
                <c:pt idx="223">
                  <c:v>14109.09</c:v>
                </c:pt>
                <c:pt idx="224">
                  <c:v>14122.73</c:v>
                </c:pt>
                <c:pt idx="225">
                  <c:v>14127.27</c:v>
                </c:pt>
                <c:pt idx="226">
                  <c:v>14136.36</c:v>
                </c:pt>
                <c:pt idx="227">
                  <c:v>14136.36</c:v>
                </c:pt>
                <c:pt idx="228">
                  <c:v>14150</c:v>
                </c:pt>
                <c:pt idx="229">
                  <c:v>14159.09</c:v>
                </c:pt>
                <c:pt idx="230">
                  <c:v>14218.18</c:v>
                </c:pt>
                <c:pt idx="231">
                  <c:v>14227.27</c:v>
                </c:pt>
                <c:pt idx="232">
                  <c:v>14227.27</c:v>
                </c:pt>
                <c:pt idx="233">
                  <c:v>14245.45</c:v>
                </c:pt>
                <c:pt idx="234">
                  <c:v>14245.45</c:v>
                </c:pt>
                <c:pt idx="235">
                  <c:v>14259.09</c:v>
                </c:pt>
                <c:pt idx="236">
                  <c:v>14272.73</c:v>
                </c:pt>
                <c:pt idx="237">
                  <c:v>14290.91</c:v>
                </c:pt>
                <c:pt idx="238">
                  <c:v>14359.09</c:v>
                </c:pt>
                <c:pt idx="239">
                  <c:v>14409.09</c:v>
                </c:pt>
                <c:pt idx="240">
                  <c:v>14409.09</c:v>
                </c:pt>
                <c:pt idx="241">
                  <c:v>14445.45</c:v>
                </c:pt>
                <c:pt idx="242">
                  <c:v>14445.45</c:v>
                </c:pt>
                <c:pt idx="243">
                  <c:v>14454.55</c:v>
                </c:pt>
                <c:pt idx="244">
                  <c:v>14454.55</c:v>
                </c:pt>
                <c:pt idx="245">
                  <c:v>14500</c:v>
                </c:pt>
                <c:pt idx="246">
                  <c:v>14500</c:v>
                </c:pt>
                <c:pt idx="247">
                  <c:v>14536.36</c:v>
                </c:pt>
                <c:pt idx="248">
                  <c:v>14540.91</c:v>
                </c:pt>
                <c:pt idx="249">
                  <c:v>14545.45</c:v>
                </c:pt>
                <c:pt idx="250">
                  <c:v>14545.45</c:v>
                </c:pt>
                <c:pt idx="251">
                  <c:v>14577.27</c:v>
                </c:pt>
                <c:pt idx="252">
                  <c:v>14609.09</c:v>
                </c:pt>
                <c:pt idx="253">
                  <c:v>14636.36</c:v>
                </c:pt>
                <c:pt idx="254">
                  <c:v>14668.18</c:v>
                </c:pt>
                <c:pt idx="255">
                  <c:v>14668.18</c:v>
                </c:pt>
                <c:pt idx="256">
                  <c:v>14681.82</c:v>
                </c:pt>
                <c:pt idx="257">
                  <c:v>14681.82</c:v>
                </c:pt>
                <c:pt idx="258">
                  <c:v>14700</c:v>
                </c:pt>
                <c:pt idx="259">
                  <c:v>14727.27</c:v>
                </c:pt>
                <c:pt idx="260">
                  <c:v>14745.45</c:v>
                </c:pt>
                <c:pt idx="261">
                  <c:v>14750</c:v>
                </c:pt>
                <c:pt idx="262">
                  <c:v>14772.73</c:v>
                </c:pt>
                <c:pt idx="263">
                  <c:v>14772.73</c:v>
                </c:pt>
                <c:pt idx="264">
                  <c:v>14772.73</c:v>
                </c:pt>
                <c:pt idx="265">
                  <c:v>14772.73</c:v>
                </c:pt>
                <c:pt idx="266">
                  <c:v>14777.27</c:v>
                </c:pt>
                <c:pt idx="267">
                  <c:v>14781.82</c:v>
                </c:pt>
                <c:pt idx="268">
                  <c:v>14845.45</c:v>
                </c:pt>
                <c:pt idx="269">
                  <c:v>14850</c:v>
                </c:pt>
                <c:pt idx="270">
                  <c:v>14850</c:v>
                </c:pt>
                <c:pt idx="271">
                  <c:v>14877.27</c:v>
                </c:pt>
                <c:pt idx="272">
                  <c:v>14886.36</c:v>
                </c:pt>
                <c:pt idx="273">
                  <c:v>14909.09</c:v>
                </c:pt>
                <c:pt idx="274">
                  <c:v>14918.18</c:v>
                </c:pt>
                <c:pt idx="275">
                  <c:v>14927.27</c:v>
                </c:pt>
                <c:pt idx="276">
                  <c:v>14936.36</c:v>
                </c:pt>
                <c:pt idx="277">
                  <c:v>14954.55</c:v>
                </c:pt>
                <c:pt idx="278">
                  <c:v>15040.91</c:v>
                </c:pt>
                <c:pt idx="279">
                  <c:v>15045.45</c:v>
                </c:pt>
                <c:pt idx="280">
                  <c:v>15118.18</c:v>
                </c:pt>
                <c:pt idx="281">
                  <c:v>15127.27</c:v>
                </c:pt>
                <c:pt idx="282">
                  <c:v>15136.36</c:v>
                </c:pt>
                <c:pt idx="283">
                  <c:v>15136.36</c:v>
                </c:pt>
                <c:pt idx="284">
                  <c:v>15145.45</c:v>
                </c:pt>
                <c:pt idx="285">
                  <c:v>15181.82</c:v>
                </c:pt>
                <c:pt idx="286">
                  <c:v>15181.82</c:v>
                </c:pt>
                <c:pt idx="287">
                  <c:v>15259.09</c:v>
                </c:pt>
                <c:pt idx="288">
                  <c:v>15281.82</c:v>
                </c:pt>
                <c:pt idx="289">
                  <c:v>15290.91</c:v>
                </c:pt>
                <c:pt idx="290">
                  <c:v>15309.09</c:v>
                </c:pt>
                <c:pt idx="291">
                  <c:v>15318.18</c:v>
                </c:pt>
                <c:pt idx="292">
                  <c:v>15327.27</c:v>
                </c:pt>
                <c:pt idx="293">
                  <c:v>15340.91</c:v>
                </c:pt>
                <c:pt idx="294">
                  <c:v>15354.55</c:v>
                </c:pt>
                <c:pt idx="295">
                  <c:v>15363.64</c:v>
                </c:pt>
                <c:pt idx="296">
                  <c:v>15400</c:v>
                </c:pt>
                <c:pt idx="297">
                  <c:v>15409.09</c:v>
                </c:pt>
                <c:pt idx="298">
                  <c:v>15454.55</c:v>
                </c:pt>
                <c:pt idx="299">
                  <c:v>15486.36</c:v>
                </c:pt>
                <c:pt idx="300">
                  <c:v>15495.45</c:v>
                </c:pt>
                <c:pt idx="301">
                  <c:v>15509.09</c:v>
                </c:pt>
                <c:pt idx="302">
                  <c:v>15568.18</c:v>
                </c:pt>
                <c:pt idx="303">
                  <c:v>15590.91</c:v>
                </c:pt>
                <c:pt idx="304">
                  <c:v>15590.91</c:v>
                </c:pt>
                <c:pt idx="305">
                  <c:v>15590.91</c:v>
                </c:pt>
                <c:pt idx="306">
                  <c:v>15595.45</c:v>
                </c:pt>
                <c:pt idx="307">
                  <c:v>15609.09</c:v>
                </c:pt>
                <c:pt idx="308">
                  <c:v>15650</c:v>
                </c:pt>
                <c:pt idx="309">
                  <c:v>15659.09</c:v>
                </c:pt>
                <c:pt idx="310">
                  <c:v>15672.73</c:v>
                </c:pt>
                <c:pt idx="311">
                  <c:v>15681.82</c:v>
                </c:pt>
                <c:pt idx="312">
                  <c:v>15681.82</c:v>
                </c:pt>
                <c:pt idx="313">
                  <c:v>15695.45</c:v>
                </c:pt>
                <c:pt idx="314">
                  <c:v>16636.36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5B-4808-99D1-EBC49C69B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5462768"/>
        <c:axId val="945456104"/>
      </c:scatterChart>
      <c:valAx>
        <c:axId val="945462768"/>
        <c:scaling>
          <c:orientation val="minMax"/>
          <c:min val="0.60000000000000009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Průměrný denní přírůstek od narození do zapuštění</a:t>
                </a:r>
                <a:r>
                  <a:rPr lang="en-US" dirty="0"/>
                  <a:t>, kg</a:t>
                </a:r>
              </a:p>
            </c:rich>
          </c:tx>
          <c:layout>
            <c:manualLayout>
              <c:xMode val="edge"/>
              <c:yMode val="edge"/>
              <c:x val="0.19753795044931577"/>
              <c:y val="0.870902715408435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5456104"/>
        <c:crosses val="autoZero"/>
        <c:crossBetween val="midCat"/>
      </c:valAx>
      <c:valAx>
        <c:axId val="945456104"/>
        <c:scaling>
          <c:orientation val="minMax"/>
          <c:min val="60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Produkce mléka za 305 dnů</a:t>
                </a:r>
                <a:r>
                  <a:rPr lang="en-US" dirty="0"/>
                  <a:t>, kg</a:t>
                </a:r>
              </a:p>
            </c:rich>
          </c:tx>
          <c:layout>
            <c:manualLayout>
              <c:xMode val="edge"/>
              <c:yMode val="edge"/>
              <c:x val="1.60463710590408E-2"/>
              <c:y val="6.78095205000777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5462768"/>
        <c:crosses val="autoZero"/>
        <c:crossBetween val="midCat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39129483814544"/>
          <c:y val="5.1400554097404488E-2"/>
          <c:w val="0.77251290463691924"/>
          <c:h val="0.72410505978419515"/>
        </c:manualLayout>
      </c:layout>
      <c:barChart>
        <c:barDir val="col"/>
        <c:grouping val="clustered"/>
        <c:varyColors val="0"/>
        <c:ser>
          <c:idx val="0"/>
          <c:order val="0"/>
          <c:tx>
            <c:v>January</c:v>
          </c:tx>
          <c:invertIfNegative val="0"/>
          <c:cat>
            <c:strRef>
              <c:f>Sheet1!$A$63:$A$78</c:f>
              <c:strCache>
                <c:ptCount val="16"/>
                <c:pt idx="0">
                  <c:v>C4:0</c:v>
                </c:pt>
                <c:pt idx="1">
                  <c:v>C6:0</c:v>
                </c:pt>
                <c:pt idx="2">
                  <c:v>C8:0</c:v>
                </c:pt>
                <c:pt idx="3">
                  <c:v>C10:0</c:v>
                </c:pt>
                <c:pt idx="4">
                  <c:v>C12:0</c:v>
                </c:pt>
                <c:pt idx="5">
                  <c:v>C14:0</c:v>
                </c:pt>
                <c:pt idx="6">
                  <c:v>C14:1</c:v>
                </c:pt>
                <c:pt idx="7">
                  <c:v>C15:0</c:v>
                </c:pt>
                <c:pt idx="8">
                  <c:v>C16:0</c:v>
                </c:pt>
                <c:pt idx="9">
                  <c:v>C16:1</c:v>
                </c:pt>
                <c:pt idx="10">
                  <c:v>C17:0</c:v>
                </c:pt>
                <c:pt idx="11">
                  <c:v>C18:0</c:v>
                </c:pt>
                <c:pt idx="12">
                  <c:v>C18:1</c:v>
                </c:pt>
                <c:pt idx="13">
                  <c:v>C18:2</c:v>
                </c:pt>
                <c:pt idx="14">
                  <c:v>C18:3</c:v>
                </c:pt>
                <c:pt idx="15">
                  <c:v>&gt;C20</c:v>
                </c:pt>
              </c:strCache>
            </c:strRef>
          </c:cat>
          <c:val>
            <c:numRef>
              <c:f>Sheet1!$E$63:$E$78</c:f>
              <c:numCache>
                <c:formatCode>General</c:formatCode>
                <c:ptCount val="16"/>
                <c:pt idx="0">
                  <c:v>3.9499999999999997</c:v>
                </c:pt>
                <c:pt idx="1">
                  <c:v>2.5299999999999998</c:v>
                </c:pt>
                <c:pt idx="2">
                  <c:v>1.52</c:v>
                </c:pt>
                <c:pt idx="3">
                  <c:v>3.4499999999999997</c:v>
                </c:pt>
                <c:pt idx="4">
                  <c:v>3.9899999999999998</c:v>
                </c:pt>
                <c:pt idx="5">
                  <c:v>12.08</c:v>
                </c:pt>
                <c:pt idx="6">
                  <c:v>1.1199999999999977</c:v>
                </c:pt>
                <c:pt idx="7">
                  <c:v>1.1599999999999977</c:v>
                </c:pt>
                <c:pt idx="8">
                  <c:v>33.340000000000003</c:v>
                </c:pt>
                <c:pt idx="9">
                  <c:v>0.27</c:v>
                </c:pt>
                <c:pt idx="10">
                  <c:v>0.51</c:v>
                </c:pt>
                <c:pt idx="11">
                  <c:v>9.01</c:v>
                </c:pt>
                <c:pt idx="12">
                  <c:v>19.16</c:v>
                </c:pt>
                <c:pt idx="13">
                  <c:v>1.3699999999999977</c:v>
                </c:pt>
                <c:pt idx="14">
                  <c:v>0.25</c:v>
                </c:pt>
                <c:pt idx="15">
                  <c:v>0.24000000000000021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3-4141-A147-9AB38604097D}"/>
            </c:ext>
          </c:extLst>
        </c:ser>
        <c:ser>
          <c:idx val="1"/>
          <c:order val="1"/>
          <c:tx>
            <c:v>June</c:v>
          </c:tx>
          <c:invertIfNegative val="0"/>
          <c:cat>
            <c:strRef>
              <c:f>Sheet1!$A$63:$A$78</c:f>
              <c:strCache>
                <c:ptCount val="16"/>
                <c:pt idx="0">
                  <c:v>C4:0</c:v>
                </c:pt>
                <c:pt idx="1">
                  <c:v>C6:0</c:v>
                </c:pt>
                <c:pt idx="2">
                  <c:v>C8:0</c:v>
                </c:pt>
                <c:pt idx="3">
                  <c:v>C10:0</c:v>
                </c:pt>
                <c:pt idx="4">
                  <c:v>C12:0</c:v>
                </c:pt>
                <c:pt idx="5">
                  <c:v>C14:0</c:v>
                </c:pt>
                <c:pt idx="6">
                  <c:v>C14:1</c:v>
                </c:pt>
                <c:pt idx="7">
                  <c:v>C15:0</c:v>
                </c:pt>
                <c:pt idx="8">
                  <c:v>C16:0</c:v>
                </c:pt>
                <c:pt idx="9">
                  <c:v>C16:1</c:v>
                </c:pt>
                <c:pt idx="10">
                  <c:v>C17:0</c:v>
                </c:pt>
                <c:pt idx="11">
                  <c:v>C18:0</c:v>
                </c:pt>
                <c:pt idx="12">
                  <c:v>C18:1</c:v>
                </c:pt>
                <c:pt idx="13">
                  <c:v>C18:2</c:v>
                </c:pt>
                <c:pt idx="14">
                  <c:v>C18:3</c:v>
                </c:pt>
                <c:pt idx="15">
                  <c:v>&gt;C20</c:v>
                </c:pt>
              </c:strCache>
            </c:strRef>
          </c:cat>
          <c:val>
            <c:numRef>
              <c:f>Sheet1!$F$63:$F$78</c:f>
              <c:numCache>
                <c:formatCode>General</c:formatCode>
                <c:ptCount val="16"/>
                <c:pt idx="0">
                  <c:v>3.8299999999999987</c:v>
                </c:pt>
                <c:pt idx="1">
                  <c:v>2.38</c:v>
                </c:pt>
                <c:pt idx="2">
                  <c:v>1.42</c:v>
                </c:pt>
                <c:pt idx="3">
                  <c:v>3.1399999999999997</c:v>
                </c:pt>
                <c:pt idx="4">
                  <c:v>3.5700000000000003</c:v>
                </c:pt>
                <c:pt idx="5">
                  <c:v>11.03</c:v>
                </c:pt>
                <c:pt idx="6">
                  <c:v>0.90999999999999992</c:v>
                </c:pt>
                <c:pt idx="7">
                  <c:v>1.1499999999999977</c:v>
                </c:pt>
                <c:pt idx="8">
                  <c:v>27.05</c:v>
                </c:pt>
                <c:pt idx="9">
                  <c:v>0.35000000000000031</c:v>
                </c:pt>
                <c:pt idx="10">
                  <c:v>0.70000000000000062</c:v>
                </c:pt>
                <c:pt idx="11">
                  <c:v>10.960000000000004</c:v>
                </c:pt>
                <c:pt idx="12">
                  <c:v>24</c:v>
                </c:pt>
                <c:pt idx="13">
                  <c:v>1.1700000000000019</c:v>
                </c:pt>
                <c:pt idx="14">
                  <c:v>0.60000000000000064</c:v>
                </c:pt>
                <c:pt idx="1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03-4141-A147-9AB386040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458456"/>
        <c:axId val="945463160"/>
      </c:barChart>
      <c:catAx>
        <c:axId val="945458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5463160"/>
        <c:crosses val="autoZero"/>
        <c:auto val="1"/>
        <c:lblAlgn val="ctr"/>
        <c:lblOffset val="100"/>
        <c:noMultiLvlLbl val="0"/>
      </c:catAx>
      <c:valAx>
        <c:axId val="945463160"/>
        <c:scaling>
          <c:orientation val="minMax"/>
          <c:max val="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g/100g total fatty acid</a:t>
                </a:r>
              </a:p>
            </c:rich>
          </c:tx>
          <c:layout>
            <c:manualLayout>
              <c:xMode val="edge"/>
              <c:yMode val="edge"/>
              <c:x val="4.6846029127686144E-2"/>
              <c:y val="0.268816932798712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5458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90419947506554"/>
          <c:y val="0.10146799358413532"/>
          <c:w val="0.13409580052493444"/>
          <c:h val="0.1674343832021004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3860F-6DBD-4A6D-9B4E-4BDE498A6F04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EED22-71A7-46B2-9368-16C2CB9DE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78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FC8462-B555-5D40-8E7D-BE73FDCD9B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MS PGothic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47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2D0E1DC-C4F8-4E26-87D0-E218EDD50E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F597B7D-A76A-4805-8EED-89BF65555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1CAD090-19EB-4518-8552-089B22EFA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E24EB4-3AF4-4A0F-8B91-AA0DF7439D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F998E-FFC5-46C5-9379-1B5463963F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6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76473-312C-4620-911E-125CCB9FC0D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72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A9775C43-1B47-4D5D-A7A4-3C49BE4E02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D493E3BF-6396-4330-A903-B519A46DE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20EDA07-C486-4188-9370-DA913F8B9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7BDA006-E062-427E-B119-70512771B642}" type="slidenum">
              <a:rPr lang="en-GB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22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19215AA7-0896-409A-890F-08D0BB4069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5A255B7-60EE-4F08-B1FD-9F676A903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4016FD90-80E1-4BCB-B63B-FFE1E66D9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852549E-6532-44A0-B5CA-9F328D599547}" type="slidenum">
              <a:rPr lang="en-GB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32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F12BC787-6C95-4A72-BEA8-0B6B5B2EA1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8BFF44C4-758B-45F6-8C1C-FA7642B6E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C3FCBF8D-3B38-450D-B87F-0E904AE04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6D1FDBD-C5BD-43B1-AD72-CEA51ACF023C}" type="slidenum">
              <a:rPr lang="en-US" altLang="en-US" sz="1200" smtClean="0">
                <a:latin typeface="Arial" panose="020B0604020202020204" pitchFamily="34" charset="0"/>
              </a:rPr>
              <a:pPr/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ighlight>
                  <a:srgbClr val="FFFF00"/>
                </a:highlight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MR1-fed calves showing a bigger increase in diversity/evenness from week zero compared to MR2-fed calves (p&lt;0.05).</a:t>
            </a:r>
            <a:endParaRPr lang="en-GB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"/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week zero</a:t>
            </a:r>
            <a:r>
              <a:rPr lang="en-GB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microbiome dominated by Firmicutes (60%) and Proteobacteria (33%), with low level of Bacteroidetes (5%). Firmicutes is comprised of families </a:t>
            </a:r>
            <a:r>
              <a:rPr lang="en-GB" i="1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Clostridiaceae</a:t>
            </a:r>
            <a:r>
              <a:rPr lang="en-GB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(30%)</a:t>
            </a:r>
            <a:r>
              <a:rPr lang="en-GB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Ruminococcaceae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(10%), </a:t>
            </a:r>
            <a:r>
              <a:rPr lang="en-GB" i="1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Streptococcaceae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(8%), </a:t>
            </a:r>
            <a:r>
              <a:rPr lang="en-GB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Lachnospiraceae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(6%), </a:t>
            </a:r>
            <a:r>
              <a:rPr lang="en-GB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Lactobacillaceae 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(3%) and </a:t>
            </a:r>
            <a:r>
              <a:rPr lang="en-GB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Bifidobacteriaceae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(2%), and genera </a:t>
            </a:r>
            <a:r>
              <a:rPr lang="en-GB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Clostridium 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(14%)</a:t>
            </a:r>
            <a:r>
              <a:rPr lang="en-GB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Lactobacillus (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2%),</a:t>
            </a:r>
            <a:r>
              <a:rPr lang="en-GB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Streptococcus 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 </a:t>
            </a:r>
            <a:r>
              <a:rPr lang="en-GB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Lactococcus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Proteobacteria is comprised mainly of </a:t>
            </a:r>
            <a:r>
              <a:rPr lang="en-GB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Escherichia 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(33%)</a:t>
            </a:r>
            <a:endParaRPr lang="en-GB" sz="1000" dirty="0"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000" dirty="0"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"/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Proteobacteria levels dramatically reduce after week 0 (33%), due to reduction of </a:t>
            </a:r>
            <a:r>
              <a:rPr lang="en-GB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Escherichia 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following consumption of first milk replacer feed. (</a:t>
            </a:r>
            <a:r>
              <a:rPr lang="en-GB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Escherichia 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abundance: week 1 - 9%, week 2 -7%, week 4 - 4%, week 7 - 4%).</a:t>
            </a:r>
            <a:endParaRPr lang="en-GB" sz="1000" dirty="0"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000" dirty="0"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"/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Bacteroidetes increase after week 0 (5%), due to increase of </a:t>
            </a:r>
            <a:r>
              <a:rPr lang="en-GB" i="1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Prevotella</a:t>
            </a:r>
            <a:r>
              <a:rPr lang="en-GB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 </a:t>
            </a:r>
            <a:r>
              <a:rPr lang="en-GB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Bacteroides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(Bacteroidetes abundance: week 1 - 27%, week2 - 39%, week 4 -36%, week 7 -34%).</a:t>
            </a:r>
            <a:endParaRPr lang="en-GB" sz="1000" dirty="0"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000" dirty="0"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"/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Firmicutes levels stay pretty similar throughout all weeks (50-60%).</a:t>
            </a:r>
            <a:endParaRPr lang="en-GB" sz="1000" dirty="0"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000" dirty="0"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"/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Weeks 0-1 see the most dramatic change in microbial composition (following first feed of milk replacer.</a:t>
            </a:r>
            <a:endParaRPr lang="en-GB" sz="1000" dirty="0"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14CE5-BC0B-FC4A-BA70-E113CA84576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5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ac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910263"/>
            <a:ext cx="14398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910263"/>
            <a:ext cx="14398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933825"/>
            <a:ext cx="5183187" cy="1008063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C642F05-B3F6-9147-BB8B-9D4C95A14696}" type="datetimeFigureOut">
              <a:rPr lang="en-GB"/>
              <a:pPr/>
              <a:t>17/02/2019</a:t>
            </a:fld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21AD821-406B-B945-818E-C5F351129E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120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18669"/>
            <a:ext cx="5111750" cy="427057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41438"/>
            <a:ext cx="3008313" cy="42503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053A5-9CF9-894F-BCAF-E39453E40C5F}" type="datetimeFigureOut">
              <a:rPr lang="en-GB"/>
              <a:pPr/>
              <a:t>17/02/2019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3E878-D9BB-654B-A332-6A03D2668E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642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39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53088"/>
            <a:ext cx="824388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39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 userDrawn="1"/>
        </p:nvSpPr>
        <p:spPr>
          <a:xfrm>
            <a:off x="442913" y="5683250"/>
            <a:ext cx="8269287" cy="803275"/>
          </a:xfrm>
          <a:custGeom>
            <a:avLst/>
            <a:gdLst>
              <a:gd name="connsiteX0" fmla="*/ 0 w 9029700"/>
              <a:gd name="connsiteY0" fmla="*/ 736600 h 803176"/>
              <a:gd name="connsiteX1" fmla="*/ 749300 w 9029700"/>
              <a:gd name="connsiteY1" fmla="*/ 787400 h 803176"/>
              <a:gd name="connsiteX2" fmla="*/ 2286000 w 9029700"/>
              <a:gd name="connsiteY2" fmla="*/ 800100 h 803176"/>
              <a:gd name="connsiteX3" fmla="*/ 3784600 w 9029700"/>
              <a:gd name="connsiteY3" fmla="*/ 736600 h 803176"/>
              <a:gd name="connsiteX4" fmla="*/ 5600700 w 9029700"/>
              <a:gd name="connsiteY4" fmla="*/ 596900 h 803176"/>
              <a:gd name="connsiteX5" fmla="*/ 7124700 w 9029700"/>
              <a:gd name="connsiteY5" fmla="*/ 393700 h 803176"/>
              <a:gd name="connsiteX6" fmla="*/ 8140700 w 9029700"/>
              <a:gd name="connsiteY6" fmla="*/ 190500 h 803176"/>
              <a:gd name="connsiteX7" fmla="*/ 9029700 w 9029700"/>
              <a:gd name="connsiteY7" fmla="*/ 0 h 803176"/>
              <a:gd name="connsiteX0" fmla="*/ 0 w 9029700"/>
              <a:gd name="connsiteY0" fmla="*/ 800100 h 806621"/>
              <a:gd name="connsiteX1" fmla="*/ 749300 w 9029700"/>
              <a:gd name="connsiteY1" fmla="*/ 787400 h 806621"/>
              <a:gd name="connsiteX2" fmla="*/ 2286000 w 9029700"/>
              <a:gd name="connsiteY2" fmla="*/ 800100 h 806621"/>
              <a:gd name="connsiteX3" fmla="*/ 3784600 w 9029700"/>
              <a:gd name="connsiteY3" fmla="*/ 736600 h 806621"/>
              <a:gd name="connsiteX4" fmla="*/ 5600700 w 9029700"/>
              <a:gd name="connsiteY4" fmla="*/ 596900 h 806621"/>
              <a:gd name="connsiteX5" fmla="*/ 7124700 w 9029700"/>
              <a:gd name="connsiteY5" fmla="*/ 393700 h 806621"/>
              <a:gd name="connsiteX6" fmla="*/ 8140700 w 9029700"/>
              <a:gd name="connsiteY6" fmla="*/ 190500 h 806621"/>
              <a:gd name="connsiteX7" fmla="*/ 9029700 w 9029700"/>
              <a:gd name="connsiteY7" fmla="*/ 0 h 806621"/>
              <a:gd name="connsiteX0" fmla="*/ 0 w 9057521"/>
              <a:gd name="connsiteY0" fmla="*/ 762000 h 802648"/>
              <a:gd name="connsiteX1" fmla="*/ 777121 w 9057521"/>
              <a:gd name="connsiteY1" fmla="*/ 787400 h 802648"/>
              <a:gd name="connsiteX2" fmla="*/ 2313821 w 9057521"/>
              <a:gd name="connsiteY2" fmla="*/ 800100 h 802648"/>
              <a:gd name="connsiteX3" fmla="*/ 3812421 w 9057521"/>
              <a:gd name="connsiteY3" fmla="*/ 736600 h 802648"/>
              <a:gd name="connsiteX4" fmla="*/ 5628521 w 9057521"/>
              <a:gd name="connsiteY4" fmla="*/ 596900 h 802648"/>
              <a:gd name="connsiteX5" fmla="*/ 7152521 w 9057521"/>
              <a:gd name="connsiteY5" fmla="*/ 393700 h 802648"/>
              <a:gd name="connsiteX6" fmla="*/ 8168521 w 9057521"/>
              <a:gd name="connsiteY6" fmla="*/ 190500 h 802648"/>
              <a:gd name="connsiteX7" fmla="*/ 9057521 w 9057521"/>
              <a:gd name="connsiteY7" fmla="*/ 0 h 80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7521" h="802648">
                <a:moveTo>
                  <a:pt x="0" y="762000"/>
                </a:moveTo>
                <a:cubicBezTo>
                  <a:pt x="184150" y="782108"/>
                  <a:pt x="391484" y="781050"/>
                  <a:pt x="777121" y="787400"/>
                </a:cubicBezTo>
                <a:cubicBezTo>
                  <a:pt x="1162758" y="793750"/>
                  <a:pt x="1807938" y="808567"/>
                  <a:pt x="2313821" y="800100"/>
                </a:cubicBezTo>
                <a:cubicBezTo>
                  <a:pt x="2819704" y="791633"/>
                  <a:pt x="3259971" y="770467"/>
                  <a:pt x="3812421" y="736600"/>
                </a:cubicBezTo>
                <a:cubicBezTo>
                  <a:pt x="4364871" y="702733"/>
                  <a:pt x="5071838" y="654050"/>
                  <a:pt x="5628521" y="596900"/>
                </a:cubicBezTo>
                <a:cubicBezTo>
                  <a:pt x="6185204" y="539750"/>
                  <a:pt x="6729188" y="461433"/>
                  <a:pt x="7152521" y="393700"/>
                </a:cubicBezTo>
                <a:cubicBezTo>
                  <a:pt x="7575854" y="325967"/>
                  <a:pt x="8168521" y="190500"/>
                  <a:pt x="8168521" y="190500"/>
                </a:cubicBezTo>
                <a:lnTo>
                  <a:pt x="9057521" y="0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655C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9309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363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59834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D4AB39-F4BD-A44B-BFCD-725BDE94D7E8}" type="datetimeFigureOut">
              <a:rPr lang="en-GB"/>
              <a:pPr/>
              <a:t>17/02/2019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22A4D-B6DB-9E48-80E1-9880310AF1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64381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E4770-C3E6-E34D-82D4-634CAA3BC3F3}" type="datetimeFigureOut">
              <a:rPr lang="en-GB"/>
              <a:pPr/>
              <a:t>17/02/2019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615F8-BCFC-DC49-8D1E-68D1DDBBC73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72842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00050" y="392019"/>
            <a:ext cx="8340538" cy="603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00050" y="1571580"/>
            <a:ext cx="8340538" cy="3402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21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6171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798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8926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274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274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8439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4707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205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39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53088"/>
            <a:ext cx="824388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39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 userDrawn="1"/>
        </p:nvSpPr>
        <p:spPr>
          <a:xfrm>
            <a:off x="442913" y="5683250"/>
            <a:ext cx="8269287" cy="803275"/>
          </a:xfrm>
          <a:custGeom>
            <a:avLst/>
            <a:gdLst>
              <a:gd name="connsiteX0" fmla="*/ 0 w 9029700"/>
              <a:gd name="connsiteY0" fmla="*/ 736600 h 803176"/>
              <a:gd name="connsiteX1" fmla="*/ 749300 w 9029700"/>
              <a:gd name="connsiteY1" fmla="*/ 787400 h 803176"/>
              <a:gd name="connsiteX2" fmla="*/ 2286000 w 9029700"/>
              <a:gd name="connsiteY2" fmla="*/ 800100 h 803176"/>
              <a:gd name="connsiteX3" fmla="*/ 3784600 w 9029700"/>
              <a:gd name="connsiteY3" fmla="*/ 736600 h 803176"/>
              <a:gd name="connsiteX4" fmla="*/ 5600700 w 9029700"/>
              <a:gd name="connsiteY4" fmla="*/ 596900 h 803176"/>
              <a:gd name="connsiteX5" fmla="*/ 7124700 w 9029700"/>
              <a:gd name="connsiteY5" fmla="*/ 393700 h 803176"/>
              <a:gd name="connsiteX6" fmla="*/ 8140700 w 9029700"/>
              <a:gd name="connsiteY6" fmla="*/ 190500 h 803176"/>
              <a:gd name="connsiteX7" fmla="*/ 9029700 w 9029700"/>
              <a:gd name="connsiteY7" fmla="*/ 0 h 803176"/>
              <a:gd name="connsiteX0" fmla="*/ 0 w 9029700"/>
              <a:gd name="connsiteY0" fmla="*/ 800100 h 806621"/>
              <a:gd name="connsiteX1" fmla="*/ 749300 w 9029700"/>
              <a:gd name="connsiteY1" fmla="*/ 787400 h 806621"/>
              <a:gd name="connsiteX2" fmla="*/ 2286000 w 9029700"/>
              <a:gd name="connsiteY2" fmla="*/ 800100 h 806621"/>
              <a:gd name="connsiteX3" fmla="*/ 3784600 w 9029700"/>
              <a:gd name="connsiteY3" fmla="*/ 736600 h 806621"/>
              <a:gd name="connsiteX4" fmla="*/ 5600700 w 9029700"/>
              <a:gd name="connsiteY4" fmla="*/ 596900 h 806621"/>
              <a:gd name="connsiteX5" fmla="*/ 7124700 w 9029700"/>
              <a:gd name="connsiteY5" fmla="*/ 393700 h 806621"/>
              <a:gd name="connsiteX6" fmla="*/ 8140700 w 9029700"/>
              <a:gd name="connsiteY6" fmla="*/ 190500 h 806621"/>
              <a:gd name="connsiteX7" fmla="*/ 9029700 w 9029700"/>
              <a:gd name="connsiteY7" fmla="*/ 0 h 806621"/>
              <a:gd name="connsiteX0" fmla="*/ 0 w 9057521"/>
              <a:gd name="connsiteY0" fmla="*/ 762000 h 802648"/>
              <a:gd name="connsiteX1" fmla="*/ 777121 w 9057521"/>
              <a:gd name="connsiteY1" fmla="*/ 787400 h 802648"/>
              <a:gd name="connsiteX2" fmla="*/ 2313821 w 9057521"/>
              <a:gd name="connsiteY2" fmla="*/ 800100 h 802648"/>
              <a:gd name="connsiteX3" fmla="*/ 3812421 w 9057521"/>
              <a:gd name="connsiteY3" fmla="*/ 736600 h 802648"/>
              <a:gd name="connsiteX4" fmla="*/ 5628521 w 9057521"/>
              <a:gd name="connsiteY4" fmla="*/ 596900 h 802648"/>
              <a:gd name="connsiteX5" fmla="*/ 7152521 w 9057521"/>
              <a:gd name="connsiteY5" fmla="*/ 393700 h 802648"/>
              <a:gd name="connsiteX6" fmla="*/ 8168521 w 9057521"/>
              <a:gd name="connsiteY6" fmla="*/ 190500 h 802648"/>
              <a:gd name="connsiteX7" fmla="*/ 9057521 w 9057521"/>
              <a:gd name="connsiteY7" fmla="*/ 0 h 80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7521" h="802648">
                <a:moveTo>
                  <a:pt x="0" y="762000"/>
                </a:moveTo>
                <a:cubicBezTo>
                  <a:pt x="184150" y="782108"/>
                  <a:pt x="391484" y="781050"/>
                  <a:pt x="777121" y="787400"/>
                </a:cubicBezTo>
                <a:cubicBezTo>
                  <a:pt x="1162758" y="793750"/>
                  <a:pt x="1807938" y="808567"/>
                  <a:pt x="2313821" y="800100"/>
                </a:cubicBezTo>
                <a:cubicBezTo>
                  <a:pt x="2819704" y="791633"/>
                  <a:pt x="3259971" y="770467"/>
                  <a:pt x="3812421" y="736600"/>
                </a:cubicBezTo>
                <a:cubicBezTo>
                  <a:pt x="4364871" y="702733"/>
                  <a:pt x="5071838" y="654050"/>
                  <a:pt x="5628521" y="596900"/>
                </a:cubicBezTo>
                <a:cubicBezTo>
                  <a:pt x="6185204" y="539750"/>
                  <a:pt x="6729188" y="461433"/>
                  <a:pt x="7152521" y="393700"/>
                </a:cubicBezTo>
                <a:cubicBezTo>
                  <a:pt x="7575854" y="325967"/>
                  <a:pt x="8168521" y="190500"/>
                  <a:pt x="8168521" y="190500"/>
                </a:cubicBezTo>
                <a:lnTo>
                  <a:pt x="9057521" y="0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655C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093D4-64E6-354D-8ED2-50A0CE3B054B}" type="datetimeFigureOut">
              <a:rPr lang="en-GB"/>
              <a:pPr/>
              <a:t>17/02/2019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83BEE-D190-7344-A63E-9F728A1881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085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707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71949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904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9818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0"/>
            <a:ext cx="2070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0"/>
            <a:ext cx="6057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888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E4588-501A-47C2-BB20-D781CAB3F9F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341439"/>
            <a:ext cx="4043363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001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8" y="2347635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4025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50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4F8F45-D686-4646-887A-7618D24D8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80250A-1799-4789-BFCB-CB3E92457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60A2FE-FAD5-4405-AA6E-B4DCA4B0D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059A66A-07D7-4091-B717-CF3D7E069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59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AA6CA3-8432-4F19-9417-FBB7622C3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1F896D-0181-488C-9CB4-C8B855B35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6B70E8-4C89-4EBA-B400-A3B4CE657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CF3CD35-2E0D-4B2A-9010-14836189F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21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B42175-6904-40B0-B325-529495C16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605B2B-7E3A-4925-8D09-85057A47B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70BBEC-4542-4AFE-8558-8E4B6D43E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760CDC22-A97C-4DD3-82A8-4B29457E6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8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D939A-955A-4C44-BDAE-11879174D764}" type="datetimeFigureOut">
              <a:rPr lang="en-GB"/>
              <a:pPr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A162D-D612-4B43-ABDC-1CED5AE997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172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B2CA1-76B0-48C7-A32F-0BC42F259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AD41F-2563-4853-860D-33A2E537DF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306A8-871E-47D8-9D55-412AD3F67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F1B8EE20-C20D-4949-BCE5-8718E06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85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978D814-1105-4857-A97E-2A77CC356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0BC04-30F2-480A-85CE-07E90AEB4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64DBE2-B5A5-4498-828A-C27228477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51EA19A-B79A-4579-98D5-8338A2109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22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6E86BE-6FBC-417F-B27F-B5A5094FD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5C5F6D-871A-455A-B695-C368533AB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8AAC20-E52C-4D2D-939B-670F8646A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98830BB-7EC4-4D3A-ADF0-3F3F31A6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90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B8CB9F-0153-4B3D-A437-095CD4673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1B3FCA-F220-46AD-A730-A8167069C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5F00FA-DA4E-4584-B04E-38C9D2E5C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2B5E2C29-B77E-40D8-B8E7-0236E5679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03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1A966-E704-42D2-9841-5EAC26C44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D59E3-A8C6-46C4-90F2-22581C5C0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14E28-F15F-4582-9A1F-FDD9440E9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4E74509-CF44-43CB-A5CA-650302E77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33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4FAC6-F9A0-4CB9-8782-C43E10E77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0D7AC-9A1F-4EB7-BBB9-388F387F9D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30A3A-A452-4676-80C3-F66032DFB5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9A17DE55-A41F-4446-BF39-54EDFFBF7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5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01BF4D-E72C-4C86-994D-ABB8D8943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33EFFC-B076-4381-B833-D982212BF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E9BED5-524D-41AF-A6FA-6EC731B12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4889D0F-2787-4318-AC77-833D94B0E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38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6AF77-EF39-499F-93DA-62C5E550CC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99434B-4123-4952-9915-75B2C640A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5140B4-BAFA-42ED-ACA4-FA79CFB7F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6921234F-02CE-4079-B75D-978CD06FD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97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424BB7-9CC7-465B-9FAF-718046B6E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88BAB8-CC55-4D45-B003-6D3418E65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25085B-547F-47F0-8065-9BAB3DE48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606D3F4-21D6-4CF4-99A2-246E56C21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07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4ED4AF-68E5-4A4D-9665-9A4976F3B0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A6F39B-50BB-4BD6-8592-9105625F1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6B33CF-B4AF-4074-A816-4F674D163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20599BB-6844-40B4-970B-1C33841E1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2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341439"/>
            <a:ext cx="4043363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917D383-C77A-6048-80E5-79F6C6046053}" type="datetimeFigureOut">
              <a:rPr lang="en-GB"/>
              <a:pPr/>
              <a:t>17/02/2019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0EA4756-2F66-2940-A05C-A214F9545C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43014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D458F-8D5B-4F94-BA5D-4F6A82B47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A3254-CDD9-49A1-9B01-81BB723A50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A2AE8-D622-4554-8363-BBD2C8B5D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F21A521-AF29-4B8E-8CBB-9698FA6CA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16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6606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2683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80190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274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274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6097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0728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07448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66038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89644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1501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39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53088"/>
            <a:ext cx="824388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39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 userDrawn="1"/>
        </p:nvSpPr>
        <p:spPr>
          <a:xfrm>
            <a:off x="442913" y="5683250"/>
            <a:ext cx="8269287" cy="803275"/>
          </a:xfrm>
          <a:custGeom>
            <a:avLst/>
            <a:gdLst>
              <a:gd name="connsiteX0" fmla="*/ 0 w 9029700"/>
              <a:gd name="connsiteY0" fmla="*/ 736600 h 803176"/>
              <a:gd name="connsiteX1" fmla="*/ 749300 w 9029700"/>
              <a:gd name="connsiteY1" fmla="*/ 787400 h 803176"/>
              <a:gd name="connsiteX2" fmla="*/ 2286000 w 9029700"/>
              <a:gd name="connsiteY2" fmla="*/ 800100 h 803176"/>
              <a:gd name="connsiteX3" fmla="*/ 3784600 w 9029700"/>
              <a:gd name="connsiteY3" fmla="*/ 736600 h 803176"/>
              <a:gd name="connsiteX4" fmla="*/ 5600700 w 9029700"/>
              <a:gd name="connsiteY4" fmla="*/ 596900 h 803176"/>
              <a:gd name="connsiteX5" fmla="*/ 7124700 w 9029700"/>
              <a:gd name="connsiteY5" fmla="*/ 393700 h 803176"/>
              <a:gd name="connsiteX6" fmla="*/ 8140700 w 9029700"/>
              <a:gd name="connsiteY6" fmla="*/ 190500 h 803176"/>
              <a:gd name="connsiteX7" fmla="*/ 9029700 w 9029700"/>
              <a:gd name="connsiteY7" fmla="*/ 0 h 803176"/>
              <a:gd name="connsiteX0" fmla="*/ 0 w 9029700"/>
              <a:gd name="connsiteY0" fmla="*/ 800100 h 806621"/>
              <a:gd name="connsiteX1" fmla="*/ 749300 w 9029700"/>
              <a:gd name="connsiteY1" fmla="*/ 787400 h 806621"/>
              <a:gd name="connsiteX2" fmla="*/ 2286000 w 9029700"/>
              <a:gd name="connsiteY2" fmla="*/ 800100 h 806621"/>
              <a:gd name="connsiteX3" fmla="*/ 3784600 w 9029700"/>
              <a:gd name="connsiteY3" fmla="*/ 736600 h 806621"/>
              <a:gd name="connsiteX4" fmla="*/ 5600700 w 9029700"/>
              <a:gd name="connsiteY4" fmla="*/ 596900 h 806621"/>
              <a:gd name="connsiteX5" fmla="*/ 7124700 w 9029700"/>
              <a:gd name="connsiteY5" fmla="*/ 393700 h 806621"/>
              <a:gd name="connsiteX6" fmla="*/ 8140700 w 9029700"/>
              <a:gd name="connsiteY6" fmla="*/ 190500 h 806621"/>
              <a:gd name="connsiteX7" fmla="*/ 9029700 w 9029700"/>
              <a:gd name="connsiteY7" fmla="*/ 0 h 806621"/>
              <a:gd name="connsiteX0" fmla="*/ 0 w 9057521"/>
              <a:gd name="connsiteY0" fmla="*/ 762000 h 802648"/>
              <a:gd name="connsiteX1" fmla="*/ 777121 w 9057521"/>
              <a:gd name="connsiteY1" fmla="*/ 787400 h 802648"/>
              <a:gd name="connsiteX2" fmla="*/ 2313821 w 9057521"/>
              <a:gd name="connsiteY2" fmla="*/ 800100 h 802648"/>
              <a:gd name="connsiteX3" fmla="*/ 3812421 w 9057521"/>
              <a:gd name="connsiteY3" fmla="*/ 736600 h 802648"/>
              <a:gd name="connsiteX4" fmla="*/ 5628521 w 9057521"/>
              <a:gd name="connsiteY4" fmla="*/ 596900 h 802648"/>
              <a:gd name="connsiteX5" fmla="*/ 7152521 w 9057521"/>
              <a:gd name="connsiteY5" fmla="*/ 393700 h 802648"/>
              <a:gd name="connsiteX6" fmla="*/ 8168521 w 9057521"/>
              <a:gd name="connsiteY6" fmla="*/ 190500 h 802648"/>
              <a:gd name="connsiteX7" fmla="*/ 9057521 w 9057521"/>
              <a:gd name="connsiteY7" fmla="*/ 0 h 80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7521" h="802648">
                <a:moveTo>
                  <a:pt x="0" y="762000"/>
                </a:moveTo>
                <a:cubicBezTo>
                  <a:pt x="184150" y="782108"/>
                  <a:pt x="391484" y="781050"/>
                  <a:pt x="777121" y="787400"/>
                </a:cubicBezTo>
                <a:cubicBezTo>
                  <a:pt x="1162758" y="793750"/>
                  <a:pt x="1807938" y="808567"/>
                  <a:pt x="2313821" y="800100"/>
                </a:cubicBezTo>
                <a:cubicBezTo>
                  <a:pt x="2819704" y="791633"/>
                  <a:pt x="3259971" y="770467"/>
                  <a:pt x="3812421" y="736600"/>
                </a:cubicBezTo>
                <a:cubicBezTo>
                  <a:pt x="4364871" y="702733"/>
                  <a:pt x="5071838" y="654050"/>
                  <a:pt x="5628521" y="596900"/>
                </a:cubicBezTo>
                <a:cubicBezTo>
                  <a:pt x="6185204" y="539750"/>
                  <a:pt x="6729188" y="461433"/>
                  <a:pt x="7152521" y="393700"/>
                </a:cubicBezTo>
                <a:cubicBezTo>
                  <a:pt x="7575854" y="325967"/>
                  <a:pt x="8168521" y="190500"/>
                  <a:pt x="8168521" y="190500"/>
                </a:cubicBezTo>
                <a:lnTo>
                  <a:pt x="9057521" y="0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655C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65091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EE47D9-E620-0642-BC19-8BCEBCE2D34A}" type="datetimeFigureOut">
              <a:rPr lang="en-GB"/>
              <a:pPr/>
              <a:t>17/02/2019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ED19A-90D4-7048-88E8-C7B7F958DF9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8432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14650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0"/>
            <a:ext cx="2070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0"/>
            <a:ext cx="6057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8961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247803"/>
          </a:xfrm>
        </p:spPr>
        <p:txBody>
          <a:bodyPr/>
          <a:lstStyle>
            <a:lvl1pPr marL="266700" indent="-266700">
              <a:buSzPct val="100000"/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247803"/>
          </a:xfrm>
        </p:spPr>
        <p:txBody>
          <a:bodyPr/>
          <a:lstStyle>
            <a:lvl1pPr marL="266700" indent="-266700">
              <a:buSzPct val="100000"/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9E74BF-C8FF-A843-953A-CC6A053B48DD}" type="datetimeFigureOut">
              <a:rPr lang="en-GB"/>
              <a:pPr/>
              <a:t>17/02/2019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76F9E-BB30-7941-940E-523A8BAE583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5454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14365"/>
          </a:xfrm>
        </p:spPr>
        <p:txBody>
          <a:bodyPr/>
          <a:lstStyle>
            <a:lvl1pPr marL="273050" indent="-273050"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14365"/>
          </a:xfrm>
        </p:spPr>
        <p:txBody>
          <a:bodyPr/>
          <a:lstStyle>
            <a:lvl1pPr marL="450850" indent="-450850"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8829FE-1B42-C84E-AB0E-F65229B34353}" type="datetimeFigureOut">
              <a:rPr lang="en-GB"/>
              <a:pPr/>
              <a:t>17/02/2019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0FBBD-CC72-064D-8E50-7E4DB49877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5298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47794-9125-E44D-B1E1-F6C092AD0956}" type="datetimeFigureOut">
              <a:rPr lang="en-GB"/>
              <a:pPr/>
              <a:t>17/02/2019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30C31-6CD1-6744-B955-71741A5DDC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800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39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53088"/>
            <a:ext cx="824388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39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 userDrawn="1"/>
        </p:nvSpPr>
        <p:spPr>
          <a:xfrm>
            <a:off x="442913" y="5683250"/>
            <a:ext cx="8269287" cy="803275"/>
          </a:xfrm>
          <a:custGeom>
            <a:avLst/>
            <a:gdLst>
              <a:gd name="connsiteX0" fmla="*/ 0 w 9029700"/>
              <a:gd name="connsiteY0" fmla="*/ 736600 h 803176"/>
              <a:gd name="connsiteX1" fmla="*/ 749300 w 9029700"/>
              <a:gd name="connsiteY1" fmla="*/ 787400 h 803176"/>
              <a:gd name="connsiteX2" fmla="*/ 2286000 w 9029700"/>
              <a:gd name="connsiteY2" fmla="*/ 800100 h 803176"/>
              <a:gd name="connsiteX3" fmla="*/ 3784600 w 9029700"/>
              <a:gd name="connsiteY3" fmla="*/ 736600 h 803176"/>
              <a:gd name="connsiteX4" fmla="*/ 5600700 w 9029700"/>
              <a:gd name="connsiteY4" fmla="*/ 596900 h 803176"/>
              <a:gd name="connsiteX5" fmla="*/ 7124700 w 9029700"/>
              <a:gd name="connsiteY5" fmla="*/ 393700 h 803176"/>
              <a:gd name="connsiteX6" fmla="*/ 8140700 w 9029700"/>
              <a:gd name="connsiteY6" fmla="*/ 190500 h 803176"/>
              <a:gd name="connsiteX7" fmla="*/ 9029700 w 9029700"/>
              <a:gd name="connsiteY7" fmla="*/ 0 h 803176"/>
              <a:gd name="connsiteX0" fmla="*/ 0 w 9029700"/>
              <a:gd name="connsiteY0" fmla="*/ 800100 h 806621"/>
              <a:gd name="connsiteX1" fmla="*/ 749300 w 9029700"/>
              <a:gd name="connsiteY1" fmla="*/ 787400 h 806621"/>
              <a:gd name="connsiteX2" fmla="*/ 2286000 w 9029700"/>
              <a:gd name="connsiteY2" fmla="*/ 800100 h 806621"/>
              <a:gd name="connsiteX3" fmla="*/ 3784600 w 9029700"/>
              <a:gd name="connsiteY3" fmla="*/ 736600 h 806621"/>
              <a:gd name="connsiteX4" fmla="*/ 5600700 w 9029700"/>
              <a:gd name="connsiteY4" fmla="*/ 596900 h 806621"/>
              <a:gd name="connsiteX5" fmla="*/ 7124700 w 9029700"/>
              <a:gd name="connsiteY5" fmla="*/ 393700 h 806621"/>
              <a:gd name="connsiteX6" fmla="*/ 8140700 w 9029700"/>
              <a:gd name="connsiteY6" fmla="*/ 190500 h 806621"/>
              <a:gd name="connsiteX7" fmla="*/ 9029700 w 9029700"/>
              <a:gd name="connsiteY7" fmla="*/ 0 h 806621"/>
              <a:gd name="connsiteX0" fmla="*/ 0 w 9057521"/>
              <a:gd name="connsiteY0" fmla="*/ 762000 h 802648"/>
              <a:gd name="connsiteX1" fmla="*/ 777121 w 9057521"/>
              <a:gd name="connsiteY1" fmla="*/ 787400 h 802648"/>
              <a:gd name="connsiteX2" fmla="*/ 2313821 w 9057521"/>
              <a:gd name="connsiteY2" fmla="*/ 800100 h 802648"/>
              <a:gd name="connsiteX3" fmla="*/ 3812421 w 9057521"/>
              <a:gd name="connsiteY3" fmla="*/ 736600 h 802648"/>
              <a:gd name="connsiteX4" fmla="*/ 5628521 w 9057521"/>
              <a:gd name="connsiteY4" fmla="*/ 596900 h 802648"/>
              <a:gd name="connsiteX5" fmla="*/ 7152521 w 9057521"/>
              <a:gd name="connsiteY5" fmla="*/ 393700 h 802648"/>
              <a:gd name="connsiteX6" fmla="*/ 8168521 w 9057521"/>
              <a:gd name="connsiteY6" fmla="*/ 190500 h 802648"/>
              <a:gd name="connsiteX7" fmla="*/ 9057521 w 9057521"/>
              <a:gd name="connsiteY7" fmla="*/ 0 h 80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7521" h="802648">
                <a:moveTo>
                  <a:pt x="0" y="762000"/>
                </a:moveTo>
                <a:cubicBezTo>
                  <a:pt x="184150" y="782108"/>
                  <a:pt x="391484" y="781050"/>
                  <a:pt x="777121" y="787400"/>
                </a:cubicBezTo>
                <a:cubicBezTo>
                  <a:pt x="1162758" y="793750"/>
                  <a:pt x="1807938" y="808567"/>
                  <a:pt x="2313821" y="800100"/>
                </a:cubicBezTo>
                <a:cubicBezTo>
                  <a:pt x="2819704" y="791633"/>
                  <a:pt x="3259971" y="770467"/>
                  <a:pt x="3812421" y="736600"/>
                </a:cubicBezTo>
                <a:cubicBezTo>
                  <a:pt x="4364871" y="702733"/>
                  <a:pt x="5071838" y="654050"/>
                  <a:pt x="5628521" y="596900"/>
                </a:cubicBezTo>
                <a:cubicBezTo>
                  <a:pt x="6185204" y="539750"/>
                  <a:pt x="6729188" y="461433"/>
                  <a:pt x="7152521" y="393700"/>
                </a:cubicBezTo>
                <a:cubicBezTo>
                  <a:pt x="7575854" y="325967"/>
                  <a:pt x="8168521" y="190500"/>
                  <a:pt x="8168521" y="190500"/>
                </a:cubicBezTo>
                <a:lnTo>
                  <a:pt x="9057521" y="0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655C59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1608E-0CBA-8246-A28A-B612B2F56213}" type="datetimeFigureOut">
              <a:rPr lang="en-GB"/>
              <a:pPr/>
              <a:t>17/02/2019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25831-1778-E64A-809C-7690F98918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637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F9C9A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87E40E-29C2-A446-8BB2-73C77684870C}" type="datetimeFigureOut">
              <a:rPr lang="en-GB">
                <a:ea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17/02/2019</a:t>
            </a:fld>
            <a:endParaRPr lang="en-GB">
              <a:ea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655C59">
                    <a:tint val="75000"/>
                  </a:srgbClr>
                </a:solidFill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F9C9A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4057BC-DBB1-5E40-8C91-43D2949B321B}" type="slidenum">
              <a:rPr lang="en-GB">
                <a:ea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ea typeface="MS PGothic" charset="0"/>
            </a:endParaRPr>
          </a:p>
        </p:txBody>
      </p:sp>
      <p:pic>
        <p:nvPicPr>
          <p:cNvPr id="3078" name="Picture 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39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080" name="Picture 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53088"/>
            <a:ext cx="824388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79463"/>
            <a:ext cx="8278812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4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Tahoma" pitchFamily="34" charset="0"/>
          <a:ea typeface="MS PGothic" pitchFamily="34" charset="-128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MS PGothic" pitchFamily="34" charset="-128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MS PGothic" pitchFamily="34" charset="-128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MS PGothic" pitchFamily="34" charset="-128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MS PGothic" pitchFamily="34" charset="-128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000" kern="1200">
          <a:solidFill>
            <a:schemeClr val="tx1"/>
          </a:solidFill>
          <a:latin typeface="Tahoma" pitchFamily="34" charset="0"/>
          <a:ea typeface="MS PGothic" pitchFamily="34" charset="-128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125"/>
            <a:ext cx="91440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ChangeArrowheads="1"/>
          </p:cNvSpPr>
          <p:nvPr userDrawn="1"/>
        </p:nvSpPr>
        <p:spPr bwMode="auto">
          <a:xfrm>
            <a:off x="0" y="871538"/>
            <a:ext cx="9144000" cy="36512"/>
          </a:xfrm>
          <a:prstGeom prst="rect">
            <a:avLst/>
          </a:prstGeom>
          <a:solidFill>
            <a:srgbClr val="73AE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xxxxxxxxxxxxxxx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073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xxxxxxxxxxxxxxxxx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4" name="Picture 6" descr="Volac logo with protected space"/>
          <p:cNvPicPr>
            <a:picLocks noChangeAspect="1" noChangeArrowheads="1"/>
          </p:cNvPicPr>
          <p:nvPr userDrawn="1"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5805488"/>
            <a:ext cx="192087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16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F0F3A"/>
            </a:gs>
            <a:gs pos="100000">
              <a:srgbClr val="2828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585402C-15C9-4031-8B33-7B6EEAC71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80DC-5C46-4218-8112-5117F3AD8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88AEE49-B2A2-48E7-9C8F-5861319FD9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 i="0">
                <a:solidFill>
                  <a:srgbClr val="000000"/>
                </a:solidFill>
                <a:effectLst/>
                <a:latin typeface="+mn-lt"/>
                <a:ea typeface="MS PGothic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9BD1B2-D28A-4E36-B537-47E41528C9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i="0">
                <a:solidFill>
                  <a:srgbClr val="000000"/>
                </a:solidFill>
                <a:effectLst/>
                <a:latin typeface="+mn-lt"/>
                <a:ea typeface="MS PGothic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9C9ADA-B0CA-4658-865F-2797203CFA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i="0">
                <a:solidFill>
                  <a:srgbClr val="000000"/>
                </a:solidFill>
                <a:effectLst/>
                <a:latin typeface="+mn-lt"/>
                <a:ea typeface="MS PGothic" charset="0"/>
                <a:cs typeface="+mn-cs"/>
              </a:defRPr>
            </a:lvl1pPr>
          </a:lstStyle>
          <a:p>
            <a:pPr>
              <a:defRPr/>
            </a:pPr>
            <a:fld id="{1FAFADF0-C6F9-4691-8AF7-2456B033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5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125"/>
            <a:ext cx="91440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ChangeArrowheads="1"/>
          </p:cNvSpPr>
          <p:nvPr userDrawn="1"/>
        </p:nvSpPr>
        <p:spPr bwMode="auto">
          <a:xfrm>
            <a:off x="0" y="871538"/>
            <a:ext cx="9144000" cy="36512"/>
          </a:xfrm>
          <a:prstGeom prst="rect">
            <a:avLst/>
          </a:prstGeom>
          <a:solidFill>
            <a:srgbClr val="73AE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xxxxxxxxxxxxxxx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073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xxxxxxxxxxxxxxxxx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4" name="Picture 6" descr="Volac logo with protected space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5805488"/>
            <a:ext cx="192087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34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3AE2F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image" Target="../media/image28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30.em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chart" Target="../charts/char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91" y="1867665"/>
            <a:ext cx="8229600" cy="2736304"/>
          </a:xfrm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cs-CZ" sz="31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Hlubší pohled na nutriční hodnotu mléčných náhražek pro telata</a:t>
            </a:r>
            <a:br>
              <a:rPr lang="en-US" sz="31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br>
              <a:rPr lang="en-US" sz="31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31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John Newbold</a:t>
            </a:r>
            <a:br>
              <a:rPr lang="en-US" sz="31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31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Volac</a:t>
            </a:r>
            <a:r>
              <a:rPr lang="en-US" sz="31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International Ltd.</a:t>
            </a:r>
            <a:br>
              <a:rPr lang="en-US" sz="31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31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31</a:t>
            </a:r>
            <a:r>
              <a:rPr lang="cs-CZ" sz="31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ledna 2019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521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9580DF-B9E2-4240-B3E8-3CD01E11F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Tradiční </a:t>
            </a:r>
            <a:r>
              <a:rPr lang="cs-CZ" sz="1800" dirty="0" err="1"/>
              <a:t>výživářský</a:t>
            </a:r>
            <a:r>
              <a:rPr lang="cs-CZ" sz="1800" dirty="0"/>
              <a:t> pohled</a:t>
            </a:r>
            <a:r>
              <a:rPr lang="en-GB" sz="1800" dirty="0"/>
              <a:t>: </a:t>
            </a:r>
            <a:r>
              <a:rPr lang="cs-CZ" sz="1800" dirty="0"/>
              <a:t>bílkoviny poskytují stravitelné aminokyseliny, které jsou absorbovány a využity jako stavební kameny pro tělesné bílkoviny, například bílkoviny svalové tkáně.</a:t>
            </a:r>
            <a:endParaRPr lang="en-GB" sz="1800" dirty="0"/>
          </a:p>
          <a:p>
            <a:endParaRPr lang="en-GB" sz="1800" dirty="0"/>
          </a:p>
          <a:p>
            <a:r>
              <a:rPr lang="cs-CZ" sz="1800" dirty="0"/>
              <a:t>Dobře známá koncepce „první limitující aminokyseliny“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082483-8113-4651-AFA7-CB9DED2C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Stravitelné aminokyseliny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5C875-849A-4519-B4FF-D9F977C81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4" y="3253048"/>
            <a:ext cx="3593868" cy="2122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C56E9F-CC33-4101-81EE-F581AD2DE475}"/>
              </a:ext>
            </a:extLst>
          </p:cNvPr>
          <p:cNvSpPr txBox="1"/>
          <p:nvPr/>
        </p:nvSpPr>
        <p:spPr>
          <a:xfrm>
            <a:off x="4366954" y="3253048"/>
            <a:ext cx="4045526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Krmné dávky pro prasata jsou běžně optimalizovány na lysin a pak na další aminokyseliny ve vztahu k lysinu.</a:t>
            </a:r>
            <a:endParaRPr lang="en-GB" sz="1400" dirty="0"/>
          </a:p>
          <a:p>
            <a:endParaRPr lang="en-GB" sz="1400" dirty="0"/>
          </a:p>
          <a:p>
            <a:r>
              <a:rPr lang="cs-CZ" sz="1400" dirty="0"/>
              <a:t>„I když pořadí limitujících aminokyselin se může lišit u směsí s různými komponenty, nejčastěji jsou prvními limitujícími kyselinami většiny krmných směsí používaných v praxi lysin, threonin, methionin, tryptofan a valin.“</a:t>
            </a:r>
            <a:endParaRPr lang="en-US" sz="1400" dirty="0"/>
          </a:p>
          <a:p>
            <a:r>
              <a:rPr lang="en-US" sz="1400" dirty="0" err="1"/>
              <a:t>Tokach</a:t>
            </a:r>
            <a:r>
              <a:rPr lang="en-US" sz="1400" dirty="0"/>
              <a:t> et al. (2012) Kansas State Univ.</a:t>
            </a:r>
            <a:r>
              <a:rPr lang="cs-CZ" sz="1400" dirty="0"/>
              <a:t>, konference</a:t>
            </a:r>
            <a:r>
              <a:rPr lang="en-US" sz="1400" dirty="0"/>
              <a:t> Swine Profitability</a:t>
            </a: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5AAD4-BB5F-4B29-B76A-47947575E618}"/>
              </a:ext>
            </a:extLst>
          </p:cNvPr>
          <p:cNvSpPr txBox="1"/>
          <p:nvPr/>
        </p:nvSpPr>
        <p:spPr>
          <a:xfrm>
            <a:off x="3294494" y="5815410"/>
            <a:ext cx="13789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A co telata?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9766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2400" dirty="0"/>
              <a:t>Aminokyseliny</a:t>
            </a:r>
            <a:r>
              <a:rPr lang="en-GB" altLang="en-US" sz="2400" dirty="0"/>
              <a:t>: LYS a MET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42075"/>
            <a:ext cx="4392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Hill et al. (2008) J. Dairy Sci. 91:2433–2442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5116" y="4178345"/>
            <a:ext cx="3521075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Optimální poměr v kvalitní mléčné náhražce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55.0g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/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Mcal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ME (=27%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NL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17%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tuk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2.44% LYS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0.75% MET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0.31 MET:LYS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Hill et al. (2009) J. Dairy Sci. 92: 3281-3291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9E90F3-4CB9-46B8-938E-28D0E1B77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35" y="971550"/>
            <a:ext cx="4772687" cy="2664000"/>
          </a:xfrm>
          <a:prstGeom prst="rect">
            <a:avLst/>
          </a:prstGeom>
        </p:spPr>
      </p:pic>
      <p:pic>
        <p:nvPicPr>
          <p:cNvPr id="3686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14" y="971550"/>
            <a:ext cx="4433368" cy="26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1FA749-9A83-4A74-B3F5-B52BD6F11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7" y="3687360"/>
            <a:ext cx="4433368" cy="24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57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2400" dirty="0"/>
              <a:t>Další aminokyseliny</a:t>
            </a:r>
            <a:endParaRPr lang="en-GB" altLang="en-US" sz="2400" dirty="0"/>
          </a:p>
        </p:txBody>
      </p:sp>
      <p:pic>
        <p:nvPicPr>
          <p:cNvPr id="3789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981075"/>
            <a:ext cx="4579938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35825" y="3449638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Hill et al. (2009) J. Dairy Sci. 92: 3281-3291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1" y="4088641"/>
            <a:ext cx="4242666" cy="255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35" y="4088641"/>
            <a:ext cx="4245840" cy="255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37102" y="3157538"/>
            <a:ext cx="3240088" cy="80021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Žádná průkazná odpověď na doplněk </a:t>
            </a:r>
            <a:r>
              <a:rPr kumimoji="0" lang="en-GB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ARG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cs-CZ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nebo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HIS </a:t>
            </a:r>
            <a:r>
              <a:rPr kumimoji="0" lang="cs-CZ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do mléčné náhražky</a:t>
            </a:r>
            <a:r>
              <a:rPr kumimoji="0" lang="cs-CZ" altLang="en-US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optimalizované na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LYS, MET a </a:t>
            </a:r>
            <a:r>
              <a:rPr kumimoji="0" lang="en-GB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THR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Hill et al. (2011) Prof. Anim. Sci. 27: 565-570</a:t>
            </a:r>
          </a:p>
        </p:txBody>
      </p:sp>
      <p:sp>
        <p:nvSpPr>
          <p:cNvPr id="37896" name="TextBox 5"/>
          <p:cNvSpPr txBox="1">
            <a:spLocks noChangeArrowheads="1"/>
          </p:cNvSpPr>
          <p:nvPr/>
        </p:nvSpPr>
        <p:spPr bwMode="auto">
          <a:xfrm>
            <a:off x="971550" y="1036638"/>
            <a:ext cx="3240088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2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Všechny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cs-CZ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skupiny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LYS=2.44%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MET=0.75%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THR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=1.56%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…</a:t>
            </a:r>
            <a:r>
              <a:rPr kumimoji="0" lang="cs-CZ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ale nižší </a:t>
            </a:r>
            <a:r>
              <a:rPr kumimoji="0" lang="cs-CZ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NL</a:t>
            </a:r>
            <a:r>
              <a:rPr kumimoji="0" lang="cs-CZ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způsobily pomalejší růst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 </a:t>
            </a:r>
            <a:r>
              <a:rPr kumimoji="0" lang="cs-CZ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staly se další </a:t>
            </a:r>
            <a:r>
              <a:rPr kumimoji="0" lang="cs-CZ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AMK</a:t>
            </a:r>
            <a:r>
              <a:rPr kumimoji="0" lang="cs-CZ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limitujícími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2350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9580DF-B9E2-4240-B3E8-3CD01E11F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Tradiční </a:t>
            </a:r>
            <a:r>
              <a:rPr lang="cs-CZ" sz="1800" dirty="0" err="1"/>
              <a:t>výživářský</a:t>
            </a:r>
            <a:r>
              <a:rPr lang="cs-CZ" sz="1800" dirty="0"/>
              <a:t> pohled</a:t>
            </a:r>
            <a:r>
              <a:rPr lang="en-GB" sz="1800" dirty="0"/>
              <a:t>: </a:t>
            </a:r>
            <a:r>
              <a:rPr lang="cs-CZ" sz="1800" dirty="0"/>
              <a:t>bílkoviny poskytují </a:t>
            </a:r>
            <a:r>
              <a:rPr lang="cs-CZ" sz="1800" dirty="0">
                <a:solidFill>
                  <a:srgbClr val="FF0000"/>
                </a:solidFill>
              </a:rPr>
              <a:t>stravitelné</a:t>
            </a:r>
            <a:r>
              <a:rPr lang="en-GB" sz="1800" dirty="0"/>
              <a:t> amino</a:t>
            </a:r>
            <a:r>
              <a:rPr lang="cs-CZ" sz="1800" dirty="0"/>
              <a:t>kyseliny, které jsou absorbovány a využity jako stavební kameny pro bílkoviny těla, například svalovinu</a:t>
            </a:r>
            <a:endParaRPr lang="en-GB" sz="1800" dirty="0"/>
          </a:p>
          <a:p>
            <a:endParaRPr lang="en-GB" sz="1800" dirty="0"/>
          </a:p>
          <a:p>
            <a:r>
              <a:rPr lang="cs-CZ" sz="1800" dirty="0"/>
              <a:t>Dobře známá koncepce „limitujících aminokyselin“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082483-8113-4651-AFA7-CB9DED2C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Stravitelné aminokyseliny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5C875-849A-4519-B4FF-D9F977C81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4" y="3253048"/>
            <a:ext cx="3593868" cy="2122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C56E9F-CC33-4101-81EE-F581AD2DE475}"/>
              </a:ext>
            </a:extLst>
          </p:cNvPr>
          <p:cNvSpPr txBox="1"/>
          <p:nvPr/>
        </p:nvSpPr>
        <p:spPr>
          <a:xfrm>
            <a:off x="4366954" y="3253048"/>
            <a:ext cx="4045526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Krmné dávky pro prasata jsou běžně optimalizovány na lysin a pak na další aminokyseliny ve vztahu k lysinu.</a:t>
            </a:r>
            <a:endParaRPr lang="en-GB" sz="1400" dirty="0"/>
          </a:p>
          <a:p>
            <a:endParaRPr lang="en-GB" sz="1400" dirty="0"/>
          </a:p>
          <a:p>
            <a:r>
              <a:rPr lang="cs-CZ" sz="1400" dirty="0"/>
              <a:t>„I když pořadí limitujících aminokyselin se může lišit u směsí s různými komponenty, nejčastěji jsou prvními limitujícími kyselinami většiny krmných směsí používaných v praxi lysin, threonin, methionin, tryptofan a valin.“</a:t>
            </a:r>
            <a:endParaRPr lang="en-US" sz="1400" dirty="0"/>
          </a:p>
          <a:p>
            <a:r>
              <a:rPr lang="en-US" sz="1400" dirty="0" err="1"/>
              <a:t>Tokach</a:t>
            </a:r>
            <a:r>
              <a:rPr lang="en-US" sz="1400" dirty="0"/>
              <a:t> et al. (2012) Kansas State Univ.</a:t>
            </a:r>
            <a:r>
              <a:rPr lang="cs-CZ" sz="1400" dirty="0"/>
              <a:t>, konference</a:t>
            </a:r>
            <a:r>
              <a:rPr lang="en-US" sz="1400" dirty="0"/>
              <a:t> Swine Profitability</a:t>
            </a: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5AAD4-BB5F-4B29-B76A-47947575E618}"/>
              </a:ext>
            </a:extLst>
          </p:cNvPr>
          <p:cNvSpPr txBox="1"/>
          <p:nvPr/>
        </p:nvSpPr>
        <p:spPr>
          <a:xfrm>
            <a:off x="3036916" y="5846617"/>
            <a:ext cx="13789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A co telata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08027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53CF5-A6F9-49C2-B1F6-D4670C240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27" y="0"/>
            <a:ext cx="8508661" cy="836613"/>
          </a:xfrm>
        </p:spPr>
        <p:txBody>
          <a:bodyPr/>
          <a:lstStyle/>
          <a:p>
            <a:r>
              <a:rPr lang="cs-CZ" dirty="0"/>
              <a:t>Stravitelnost mléčné bílkoviny</a:t>
            </a:r>
            <a:r>
              <a:rPr lang="en-GB" dirty="0"/>
              <a:t>: </a:t>
            </a:r>
            <a:r>
              <a:rPr lang="cs-CZ" dirty="0"/>
              <a:t>vliv tepla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7B58F5-B044-4C8D-AF6B-CAF7210841E3}"/>
              </a:ext>
            </a:extLst>
          </p:cNvPr>
          <p:cNvCxnSpPr>
            <a:cxnSpLocks/>
          </p:cNvCxnSpPr>
          <p:nvPr/>
        </p:nvCxnSpPr>
        <p:spPr>
          <a:xfrm>
            <a:off x="1080658" y="4106489"/>
            <a:ext cx="3097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37CC8-9E69-43BF-BE16-995DF1689A11}"/>
              </a:ext>
            </a:extLst>
          </p:cNvPr>
          <p:cNvCxnSpPr/>
          <p:nvPr/>
        </p:nvCxnSpPr>
        <p:spPr>
          <a:xfrm>
            <a:off x="1080658" y="2382984"/>
            <a:ext cx="0" cy="1723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3DCCC8-2405-4D5C-8B9C-D2F47EE5C899}"/>
              </a:ext>
            </a:extLst>
          </p:cNvPr>
          <p:cNvCxnSpPr/>
          <p:nvPr/>
        </p:nvCxnSpPr>
        <p:spPr>
          <a:xfrm>
            <a:off x="1451960" y="2693326"/>
            <a:ext cx="2233352" cy="8866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140C7C-8F88-4E30-995D-E7DFE928F4B4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1524003" y="2728899"/>
            <a:ext cx="2141884" cy="851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6503F75-4EF3-42C9-BA2E-D48EB942349F}"/>
              </a:ext>
            </a:extLst>
          </p:cNvPr>
          <p:cNvSpPr txBox="1"/>
          <p:nvPr/>
        </p:nvSpPr>
        <p:spPr>
          <a:xfrm>
            <a:off x="116227" y="2341226"/>
            <a:ext cx="1024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Stravitelnost</a:t>
            </a:r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06047B-3CD7-4684-BB05-83395F757B6E}"/>
              </a:ext>
            </a:extLst>
          </p:cNvPr>
          <p:cNvSpPr txBox="1"/>
          <p:nvPr/>
        </p:nvSpPr>
        <p:spPr>
          <a:xfrm>
            <a:off x="3665887" y="2590399"/>
            <a:ext cx="961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Denaturace</a:t>
            </a:r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253236-D434-4BCE-8A44-3E56EF9E31F7}"/>
              </a:ext>
            </a:extLst>
          </p:cNvPr>
          <p:cNvSpPr txBox="1"/>
          <p:nvPr/>
        </p:nvSpPr>
        <p:spPr>
          <a:xfrm>
            <a:off x="3757355" y="3441517"/>
            <a:ext cx="1441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Maillardova</a:t>
            </a:r>
            <a:r>
              <a:rPr lang="cs-CZ" sz="1200" dirty="0"/>
              <a:t> reakce</a:t>
            </a:r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58FC7E-83B7-4697-8655-3B5D46BBE69C}"/>
              </a:ext>
            </a:extLst>
          </p:cNvPr>
          <p:cNvSpPr txBox="1"/>
          <p:nvPr/>
        </p:nvSpPr>
        <p:spPr>
          <a:xfrm>
            <a:off x="3710096" y="4111434"/>
            <a:ext cx="544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Teplo</a:t>
            </a:r>
            <a:endParaRPr lang="en-GB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23C177-C90F-420E-A899-38A03C2E23A4}"/>
              </a:ext>
            </a:extLst>
          </p:cNvPr>
          <p:cNvSpPr txBox="1"/>
          <p:nvPr/>
        </p:nvSpPr>
        <p:spPr>
          <a:xfrm>
            <a:off x="5525191" y="1269229"/>
            <a:ext cx="33084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„Ztráta terciární a sekundární struktury (denaturace) je zásadní změnou, kterou způsobuje tepelná úprava. Tím dojde obecně ke zvýšení stravitelnosti bílkovin</a:t>
            </a:r>
            <a:r>
              <a:rPr lang="en-GB" sz="1600" dirty="0">
                <a:latin typeface="Calibri" panose="020F0502020204030204" pitchFamily="34" charset="0"/>
              </a:rPr>
              <a:t>…</a:t>
            </a:r>
            <a:r>
              <a:rPr lang="cs-CZ" sz="1600" dirty="0">
                <a:latin typeface="Calibri" panose="020F0502020204030204" pitchFamily="34" charset="0"/>
              </a:rPr>
              <a:t>“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</a:p>
          <a:p>
            <a:r>
              <a:rPr lang="en-GB" sz="1600" dirty="0">
                <a:latin typeface="Calibri" panose="020F0502020204030204" pitchFamily="34" charset="0"/>
              </a:rPr>
              <a:t>Wada and </a:t>
            </a:r>
            <a:r>
              <a:rPr lang="en-GB" sz="1600" dirty="0" err="1">
                <a:latin typeface="Calibri" panose="020F0502020204030204" pitchFamily="34" charset="0"/>
              </a:rPr>
              <a:t>Lonnerdal</a:t>
            </a:r>
            <a:r>
              <a:rPr lang="en-GB" sz="1600" dirty="0">
                <a:latin typeface="Calibri" panose="020F0502020204030204" pitchFamily="34" charset="0"/>
              </a:rPr>
              <a:t> (2014)</a:t>
            </a:r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F433B0-1125-4929-BC13-EFE04C76DBD8}"/>
              </a:ext>
            </a:extLst>
          </p:cNvPr>
          <p:cNvSpPr txBox="1"/>
          <p:nvPr/>
        </p:nvSpPr>
        <p:spPr>
          <a:xfrm>
            <a:off x="5525192" y="3007700"/>
            <a:ext cx="3308465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“Protože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k poškození teplem dochází téměř výhradně v důsledku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Maillardových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reakcí raného typu,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stanovení blokovaného lysinu je nejlepším způsobem, jak hodnotit poškození v důsledku zpracování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Dokonce i sprejové sušení, které není správně zvládnuto, může způsobit značnou blokaci lysinu v takových případech.“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Mauron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(1990)</a:t>
            </a:r>
          </a:p>
        </p:txBody>
      </p:sp>
    </p:spTree>
    <p:extLst>
      <p:ext uri="{BB962C8B-B14F-4D97-AF65-F5344CB8AC3E}">
        <p14:creationId xmlns:p14="http://schemas.microsoft.com/office/powerpoint/2010/main" val="5689862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53CF5-A6F9-49C2-B1F6-D4670C24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Blokovaný lysin ve vybraných mléčných náhražkách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84AA6-8C58-48F6-A9F6-1DD159FA0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404" y="3591454"/>
            <a:ext cx="5347025" cy="32087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FDD4DD-8ED5-4CED-A307-12C57B88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43" y="1108330"/>
            <a:ext cx="3998920" cy="2420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6DB9DF-61AA-4FBF-A017-3E9691AE25AE}"/>
              </a:ext>
            </a:extLst>
          </p:cNvPr>
          <p:cNvSpPr txBox="1"/>
          <p:nvPr/>
        </p:nvSpPr>
        <p:spPr>
          <a:xfrm>
            <a:off x="2969946" y="974646"/>
            <a:ext cx="266583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Pro kontext</a:t>
            </a:r>
            <a:r>
              <a:rPr lang="en-GB" sz="1400" dirty="0"/>
              <a:t>: </a:t>
            </a:r>
            <a:r>
              <a:rPr lang="cs-CZ" sz="1400" dirty="0"/>
              <a:t>různé mléčné produkty analyzované metodou </a:t>
            </a:r>
            <a:r>
              <a:rPr lang="en-GB" sz="1400" dirty="0" err="1"/>
              <a:t>Ebersdobler</a:t>
            </a:r>
            <a:r>
              <a:rPr lang="en-GB" sz="1400" dirty="0"/>
              <a:t> a </a:t>
            </a:r>
            <a:r>
              <a:rPr lang="en-GB" sz="1400" dirty="0" err="1"/>
              <a:t>Hupe</a:t>
            </a:r>
            <a:r>
              <a:rPr lang="en-GB" sz="1400" dirty="0"/>
              <a:t> (1991)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B7164-21AC-45B0-B70A-A07D663DCEA9}"/>
              </a:ext>
            </a:extLst>
          </p:cNvPr>
          <p:cNvSpPr/>
          <p:nvPr/>
        </p:nvSpPr>
        <p:spPr>
          <a:xfrm>
            <a:off x="7553459" y="3754192"/>
            <a:ext cx="1320085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520995-287D-4FE9-8D51-2AA66FF5ACC9}"/>
              </a:ext>
            </a:extLst>
          </p:cNvPr>
          <p:cNvSpPr txBox="1"/>
          <p:nvPr/>
        </p:nvSpPr>
        <p:spPr>
          <a:xfrm>
            <a:off x="6561785" y="2343216"/>
            <a:ext cx="2380444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Ne všechny koncentráty syrovátkového proteinu jsou stejné</a:t>
            </a:r>
            <a:r>
              <a:rPr lang="en-GB" dirty="0"/>
              <a:t>!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37BAA6F-317D-4947-BC00-B04976440606}"/>
              </a:ext>
            </a:extLst>
          </p:cNvPr>
          <p:cNvCxnSpPr>
            <a:cxnSpLocks/>
            <a:stCxn id="14" idx="2"/>
            <a:endCxn id="13" idx="0"/>
          </p:cNvCxnSpPr>
          <p:nvPr/>
        </p:nvCxnSpPr>
        <p:spPr>
          <a:xfrm rot="16200000" flipH="1">
            <a:off x="7877431" y="3418120"/>
            <a:ext cx="210647" cy="461495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DA7625A-C9B7-4141-9B0B-1336DB8CAC27}"/>
              </a:ext>
            </a:extLst>
          </p:cNvPr>
          <p:cNvSpPr txBox="1"/>
          <p:nvPr/>
        </p:nvSpPr>
        <p:spPr>
          <a:xfrm>
            <a:off x="1397355" y="6020871"/>
            <a:ext cx="277539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Data: </a:t>
            </a:r>
            <a:r>
              <a:rPr lang="en-GB" sz="1400" dirty="0" err="1"/>
              <a:t>Volac</a:t>
            </a:r>
            <a:r>
              <a:rPr lang="en-GB" sz="1400" dirty="0"/>
              <a:t> / NIZO (2018) </a:t>
            </a:r>
            <a:r>
              <a:rPr lang="cs-CZ" sz="1400" dirty="0"/>
              <a:t>Vybrané mléčné náhražky a komponenty mléčných náhražek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1616562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53CF5-A6F9-49C2-B1F6-D4670C24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Stravitelnost rostlinných bílkoviny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910EA-69A8-45F6-924F-CAC7C3AE2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462" y="3288765"/>
            <a:ext cx="7701567" cy="169405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Sójové produkty </a:t>
            </a:r>
            <a:r>
              <a:rPr lang="en-GB" sz="1600" dirty="0"/>
              <a:t>(</a:t>
            </a:r>
            <a:r>
              <a:rPr lang="cs-CZ" sz="1600" dirty="0"/>
              <a:t>toastovaná sójová mouka</a:t>
            </a:r>
            <a:r>
              <a:rPr lang="en-GB" sz="1600" dirty="0"/>
              <a:t>, </a:t>
            </a:r>
            <a:r>
              <a:rPr lang="cs-CZ" sz="1600" dirty="0"/>
              <a:t>toastovaný vodný extrakt</a:t>
            </a:r>
            <a:r>
              <a:rPr lang="en-GB" sz="1600" dirty="0"/>
              <a:t>, </a:t>
            </a:r>
            <a:r>
              <a:rPr lang="cs-CZ" sz="1600" dirty="0"/>
              <a:t>alkoholový extrakt</a:t>
            </a:r>
            <a:r>
              <a:rPr lang="en-GB" sz="1600" dirty="0"/>
              <a:t>, </a:t>
            </a:r>
            <a:r>
              <a:rPr lang="cs-CZ" sz="1600" dirty="0"/>
              <a:t>částečně </a:t>
            </a:r>
            <a:r>
              <a:rPr lang="cs-CZ" sz="1600" dirty="0" err="1"/>
              <a:t>proteolyzovaný</a:t>
            </a:r>
            <a:r>
              <a:rPr lang="cs-CZ" sz="1600" dirty="0"/>
              <a:t> koncentrovaný vodný extrakt</a:t>
            </a:r>
            <a:r>
              <a:rPr lang="en-GB" sz="16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Stravitelnosti bílkoviny se pohybovala v rozmezí </a:t>
            </a:r>
            <a:r>
              <a:rPr lang="en-US" sz="1400" dirty="0"/>
              <a:t>59 </a:t>
            </a:r>
            <a:r>
              <a:rPr lang="cs-CZ" sz="1400" dirty="0"/>
              <a:t>až</a:t>
            </a:r>
            <a:r>
              <a:rPr lang="en-US" sz="1400" dirty="0"/>
              <a:t> 84%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Stravitelnost bílkoviny lze predikovat podle </a:t>
            </a:r>
            <a:r>
              <a:rPr lang="en-US" sz="1400" dirty="0"/>
              <a:t>β-</a:t>
            </a:r>
            <a:r>
              <a:rPr lang="cs-CZ" sz="1400" dirty="0"/>
              <a:t>k</a:t>
            </a:r>
            <a:r>
              <a:rPr lang="en-US" sz="1400" dirty="0" err="1"/>
              <a:t>onglycinin</a:t>
            </a:r>
            <a:r>
              <a:rPr lang="cs-CZ" sz="1400" dirty="0"/>
              <a:t>u</a:t>
            </a:r>
            <a:r>
              <a:rPr lang="en-US" sz="1400" dirty="0"/>
              <a:t> (</a:t>
            </a:r>
            <a:r>
              <a:rPr lang="cs-CZ" sz="1400" dirty="0"/>
              <a:t>antigenní protein</a:t>
            </a:r>
            <a:r>
              <a:rPr lang="en-US" sz="1400" dirty="0"/>
              <a:t>) a</a:t>
            </a:r>
            <a:r>
              <a:rPr lang="cs-CZ" sz="1400" dirty="0"/>
              <a:t> inhibitoru trypsinu</a:t>
            </a:r>
            <a:endParaRPr lang="en-US" sz="14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200" dirty="0" err="1"/>
              <a:t>Lalles</a:t>
            </a:r>
            <a:r>
              <a:rPr lang="en-US" sz="1200" dirty="0"/>
              <a:t> et al. (1996) J. Dairy Sci. 79: 475-482</a:t>
            </a:r>
            <a:endParaRPr lang="en-GB" sz="1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06F8B9-B816-426F-9C6D-94F649ECF92E}"/>
              </a:ext>
            </a:extLst>
          </p:cNvPr>
          <p:cNvSpPr txBox="1">
            <a:spLocks/>
          </p:cNvSpPr>
          <p:nvPr/>
        </p:nvSpPr>
        <p:spPr bwMode="auto">
          <a:xfrm>
            <a:off x="554173" y="1814135"/>
            <a:ext cx="6816456" cy="1283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cs-CZ" sz="1600" kern="0" dirty="0"/>
              <a:t>Hydrolyzovaný pšeničný lepek</a:t>
            </a:r>
            <a:endParaRPr lang="en-GB" sz="1600" kern="0" dirty="0"/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cs-CZ" sz="1400" kern="0" dirty="0" err="1"/>
              <a:t>Lektiny</a:t>
            </a:r>
            <a:r>
              <a:rPr lang="cs-CZ" sz="1400" kern="0" dirty="0"/>
              <a:t> a oligosacharidy odstraněné v průběhu zpracování</a:t>
            </a:r>
            <a:endParaRPr lang="en-GB" sz="1400" kern="0" dirty="0"/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cs-CZ" sz="1400" kern="0" dirty="0"/>
              <a:t>Bílkovina s přibližně 92% stravitelností v porovnání s mléčnou bílkovinou</a:t>
            </a:r>
            <a:endParaRPr lang="en-GB" sz="1400" kern="0" dirty="0"/>
          </a:p>
          <a:p>
            <a:pPr lvl="2" defTabSz="914400">
              <a:buFont typeface="Arial" panose="020B0604020202020204" pitchFamily="34" charset="0"/>
              <a:buChar char="•"/>
            </a:pPr>
            <a:r>
              <a:rPr lang="en-GB" sz="1200" kern="0" dirty="0"/>
              <a:t>Branco-</a:t>
            </a:r>
            <a:r>
              <a:rPr lang="en-GB" sz="1200" kern="0" dirty="0" err="1"/>
              <a:t>Pardal</a:t>
            </a:r>
            <a:r>
              <a:rPr lang="en-GB" sz="1200" kern="0" dirty="0"/>
              <a:t> et al. (1995) </a:t>
            </a:r>
            <a:r>
              <a:rPr lang="en-GB" sz="1200" kern="0" dirty="0" err="1"/>
              <a:t>Repr</a:t>
            </a:r>
            <a:r>
              <a:rPr lang="en-GB" sz="1200" kern="0" dirty="0"/>
              <a:t> </a:t>
            </a:r>
            <a:r>
              <a:rPr lang="en-GB" sz="1200" kern="0" dirty="0" err="1"/>
              <a:t>Nutr</a:t>
            </a:r>
            <a:r>
              <a:rPr lang="en-GB" sz="1200" kern="0" dirty="0"/>
              <a:t> Dev 39: 639-654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E26C61-41F3-4957-9368-87A9953969C8}"/>
              </a:ext>
            </a:extLst>
          </p:cNvPr>
          <p:cNvSpPr txBox="1">
            <a:spLocks/>
          </p:cNvSpPr>
          <p:nvPr/>
        </p:nvSpPr>
        <p:spPr bwMode="auto">
          <a:xfrm>
            <a:off x="221468" y="1169676"/>
            <a:ext cx="8720383" cy="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/>
            <a:r>
              <a:rPr lang="cs-CZ" kern="0" dirty="0"/>
              <a:t>Stravitelnost může být nízká, pokud nejsou odstraněny </a:t>
            </a:r>
            <a:r>
              <a:rPr lang="cs-CZ" kern="0" dirty="0" err="1"/>
              <a:t>antinutriční</a:t>
            </a:r>
            <a:r>
              <a:rPr lang="cs-CZ" kern="0" dirty="0"/>
              <a:t> látky</a:t>
            </a:r>
            <a:endParaRPr lang="en-GB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A9F798-4077-4427-939F-80D9A1AC6EE7}"/>
              </a:ext>
            </a:extLst>
          </p:cNvPr>
          <p:cNvSpPr txBox="1">
            <a:spLocks/>
          </p:cNvSpPr>
          <p:nvPr/>
        </p:nvSpPr>
        <p:spPr bwMode="auto">
          <a:xfrm>
            <a:off x="734476" y="5235261"/>
            <a:ext cx="8207375" cy="4530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/>
            <a:r>
              <a:rPr lang="cs-CZ" sz="1600" kern="0" dirty="0"/>
              <a:t>Nebojte se rostlinných bílkovin, ale ujistěte se, že znáte specifika daného zdroje.</a:t>
            </a:r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179136943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2400" dirty="0"/>
              <a:t>Aminokyseliny: signály a substráty</a:t>
            </a:r>
            <a:endParaRPr lang="en-GB" altLang="en-US" sz="2400" dirty="0"/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6025821" y="2037056"/>
            <a:ext cx="3021065" cy="33855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“Dráha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mTOR </a:t>
            </a:r>
            <a:r>
              <a:rPr kumimoji="0" lang="cs-CZ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detekuje a integruje živiny a dostupnou energii před vysláním signálu pro syntézu bílkoviny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Úplná eliminace přísunu aminokyselin, </a:t>
            </a:r>
            <a:r>
              <a:rPr lang="cs-CZ" altLang="en-US" sz="1600" i="1" dirty="0">
                <a:solidFill>
                  <a:srgbClr val="000000"/>
                </a:solidFill>
                <a:latin typeface="Verdana" panose="020B0604030504040204" pitchFamily="34" charset="0"/>
              </a:rPr>
              <a:t>nebo striktní vynechání lysinu, </a:t>
            </a:r>
            <a:r>
              <a:rPr lang="cs-CZ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 inhibuje u mnoha typů buněk signální dráhu 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mTOR.</a:t>
            </a:r>
            <a:r>
              <a:rPr kumimoji="0" lang="cs-CZ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“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Mahoney et al. (2009) </a:t>
            </a:r>
            <a:r>
              <a:rPr kumimoji="0" lang="en-GB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Prog</a:t>
            </a:r>
            <a:r>
              <a: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 Mol. Biol. Transl. Sci. 90: 53-107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4" y="693921"/>
            <a:ext cx="5735650" cy="268627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11727" y="2930236"/>
            <a:ext cx="5521037" cy="2776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15409-8F7F-4FB6-BD16-44CBD80C5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79786"/>
            <a:ext cx="5832764" cy="33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9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2400" dirty="0"/>
              <a:t>Syrovátka a svaly</a:t>
            </a:r>
            <a:r>
              <a:rPr lang="en-GB" altLang="en-US" sz="2400" dirty="0"/>
              <a:t>: </a:t>
            </a:r>
            <a:r>
              <a:rPr lang="cs-CZ" altLang="en-US" sz="2400" dirty="0"/>
              <a:t>příklady u člověka</a:t>
            </a:r>
            <a:endParaRPr lang="en-GB" altLang="en-US" sz="2400" dirty="0"/>
          </a:p>
        </p:txBody>
      </p:sp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755650" y="1125538"/>
            <a:ext cx="7200900" cy="198515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defTabSz="914400">
              <a:spcBef>
                <a:spcPct val="0"/>
              </a:spcBef>
              <a:defRPr/>
            </a:pPr>
            <a:r>
              <a:rPr lang="cs-CZ" sz="1600" dirty="0"/>
              <a:t>„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…</a:t>
            </a:r>
            <a:r>
              <a:rPr kumimoji="0" lang="cs-CZ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syrovátková bílkovina stimuluje syntézu svalového proteinu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… </a:t>
            </a:r>
            <a:r>
              <a:rPr kumimoji="0" lang="cs-CZ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ve větší intenzitě než jiné zdroje bílkovin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</a:t>
            </a:r>
            <a:r>
              <a:rPr kumimoji="0" lang="cs-CZ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yto</a:t>
            </a:r>
            <a:r>
              <a:rPr kumimoji="0" lang="cs-CZ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výsledky ukazují, že větší efekt syrovátkové bílkoviny na syntézu svalového proteinu byl důsledkem jeho vysokého obsahu leucinu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</a:t>
            </a:r>
            <a:r>
              <a:rPr lang="cs-CZ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“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Zdroj</a:t>
            </a:r>
            <a:r>
              <a: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 Kanda et al. (2013) Br. J. </a:t>
            </a:r>
            <a:r>
              <a:rPr kumimoji="0" lang="en-GB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Nutr</a:t>
            </a:r>
            <a:r>
              <a: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 110: 981-987 </a:t>
            </a:r>
          </a:p>
        </p:txBody>
      </p:sp>
      <p:pic>
        <p:nvPicPr>
          <p:cNvPr id="4096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97221"/>
            <a:ext cx="5138106" cy="3491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5383056" y="3110697"/>
            <a:ext cx="2376488" cy="149271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Syrovátkový protein zvyšuje fosforylaci v dráze 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mTOR </a:t>
            </a:r>
            <a:r>
              <a:rPr kumimoji="0" lang="cs-CZ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indikátory síly u mladých a starých </a:t>
            </a:r>
            <a:r>
              <a:rPr kumimoji="0" lang="cs-CZ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můžů</a:t>
            </a:r>
            <a:r>
              <a:rPr kumimoji="0" lang="cs-CZ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Farnfield</a:t>
            </a:r>
            <a:r>
              <a:rPr kumimoji="0" lang="en-GB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et al. (2012) Appl. Physiol. </a:t>
            </a:r>
            <a:r>
              <a:rPr kumimoji="0" lang="en-GB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Nutr</a:t>
            </a:r>
            <a:r>
              <a:rPr kumimoji="0" lang="en-GB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 </a:t>
            </a:r>
            <a:r>
              <a:rPr kumimoji="0" lang="en-GB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Metab</a:t>
            </a:r>
            <a:r>
              <a:rPr kumimoji="0" lang="en-GB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 37: 21-30</a:t>
            </a:r>
          </a:p>
        </p:txBody>
      </p:sp>
    </p:spTree>
    <p:extLst>
      <p:ext uri="{BB962C8B-B14F-4D97-AF65-F5344CB8AC3E}">
        <p14:creationId xmlns:p14="http://schemas.microsoft.com/office/powerpoint/2010/main" val="2345134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53CF5-A6F9-49C2-B1F6-D4670C24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Doplněk leucinu u hospodářských zvířat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910EA-69A8-45F6-924F-CAC7C3AE2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Doplněk leucinu</a:t>
            </a:r>
            <a:r>
              <a:rPr lang="en-GB" sz="1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Podporuje vývoj střev a transport aminokyselin u selat</a:t>
            </a:r>
            <a:r>
              <a:rPr lang="en-GB" sz="1600" dirty="0"/>
              <a:t> (Sun et al., 2015)</a:t>
            </a:r>
            <a:r>
              <a:rPr lang="cs-CZ" sz="1600" dirty="0"/>
              <a:t>.</a:t>
            </a: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Omezuje oxidační stres u časně odstavených jehňat</a:t>
            </a:r>
            <a:r>
              <a:rPr lang="en-GB" sz="1600" dirty="0"/>
              <a:t> (Mao et al., 2019) a</a:t>
            </a:r>
            <a:r>
              <a:rPr lang="cs-CZ" sz="1600" dirty="0"/>
              <a:t> selat</a:t>
            </a:r>
            <a:r>
              <a:rPr lang="en-GB" sz="1600" dirty="0"/>
              <a:t> (Hu et al., 2017)</a:t>
            </a:r>
            <a:r>
              <a:rPr lang="cs-CZ" sz="1600" dirty="0"/>
              <a:t>.</a:t>
            </a: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Zvyšuje syntézu svalové bílkoviny a snižuje degradaci svalové bílkoviny u selat</a:t>
            </a:r>
            <a:r>
              <a:rPr lang="en-GB" sz="1600" dirty="0"/>
              <a:t> (</a:t>
            </a:r>
            <a:r>
              <a:rPr lang="en-GB" sz="1600" dirty="0" err="1"/>
              <a:t>Suryawan</a:t>
            </a:r>
            <a:r>
              <a:rPr lang="en-GB" sz="1600" dirty="0"/>
              <a:t> et al., 2016)</a:t>
            </a:r>
            <a:r>
              <a:rPr lang="cs-CZ" sz="1600" dirty="0"/>
              <a:t>.</a:t>
            </a:r>
            <a:r>
              <a:rPr lang="en-GB" sz="16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Omezuje degradaci svalového proteinu u selat v průběhu akutní </a:t>
            </a:r>
            <a:r>
              <a:rPr lang="cs-CZ" sz="1600" dirty="0" err="1"/>
              <a:t>enterotoxémie</a:t>
            </a:r>
            <a:r>
              <a:rPr lang="en-GB" sz="1600" dirty="0"/>
              <a:t> (Hernandez-Garcia et al., 2015)</a:t>
            </a:r>
            <a:r>
              <a:rPr lang="cs-CZ" sz="1600" dirty="0"/>
              <a:t>.</a:t>
            </a: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Překvapující nedostatek informací od </a:t>
            </a:r>
            <a:r>
              <a:rPr lang="cs-CZ" sz="1600" dirty="0" err="1"/>
              <a:t>preruminantních</a:t>
            </a:r>
            <a:r>
              <a:rPr lang="cs-CZ" sz="1600" dirty="0"/>
              <a:t> telat.</a:t>
            </a: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986932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Celoživotní užitkovost dojnice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Performance Graph"/>
          <p:cNvPicPr>
            <a:picLocks noChangeAspect="1" noChangeArrowheads="1"/>
          </p:cNvPicPr>
          <p:nvPr/>
        </p:nvPicPr>
        <p:blipFill>
          <a:blip r:embed="rId2" cstate="print"/>
          <a:srcRect t="12500" r="1099" b="10659"/>
          <a:stretch>
            <a:fillRect/>
          </a:stretch>
        </p:blipFill>
        <p:spPr bwMode="auto">
          <a:xfrm>
            <a:off x="323528" y="1268760"/>
            <a:ext cx="8496944" cy="48691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64533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Claire Wathes, RVC</a:t>
            </a:r>
          </a:p>
        </p:txBody>
      </p:sp>
    </p:spTree>
    <p:extLst>
      <p:ext uri="{BB962C8B-B14F-4D97-AF65-F5344CB8AC3E}">
        <p14:creationId xmlns:p14="http://schemas.microsoft.com/office/powerpoint/2010/main" val="15421800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95287" y="0"/>
            <a:ext cx="8697197" cy="836613"/>
          </a:xfrm>
        </p:spPr>
        <p:txBody>
          <a:bodyPr/>
          <a:lstStyle/>
          <a:p>
            <a:r>
              <a:rPr lang="cs-CZ" altLang="en-US" sz="2000" dirty="0"/>
              <a:t>Více leucinu v syrovátkovém proteinu než v proteinu sušeného odstředěného mléka</a:t>
            </a:r>
            <a:endParaRPr lang="en-GB" altLang="en-US" sz="2000" dirty="0"/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84" y="1268412"/>
            <a:ext cx="6992181" cy="42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F7B4B2E-F8CE-4F33-AC3F-6E2972718E99}"/>
              </a:ext>
            </a:extLst>
          </p:cNvPr>
          <p:cNvCxnSpPr/>
          <p:nvPr/>
        </p:nvCxnSpPr>
        <p:spPr>
          <a:xfrm>
            <a:off x="4749339" y="2299853"/>
            <a:ext cx="0" cy="4876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0188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03096" y="6356350"/>
            <a:ext cx="261392" cy="365125"/>
          </a:xfrm>
          <a:prstGeom prst="rect">
            <a:avLst/>
          </a:prstGeom>
        </p:spPr>
        <p:txBody>
          <a:bodyPr/>
          <a:lstStyle/>
          <a:p>
            <a:fld id="{80D6757C-AADA-42E6-900C-AE6D99EF5A31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21</a:t>
            </a:fld>
            <a:endParaRPr lang="en-GB" dirty="0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Hlubší pohled</a:t>
            </a:r>
            <a:r>
              <a:rPr lang="en-GB" dirty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2481175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59" y="1686064"/>
            <a:ext cx="2481175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08" y="1700809"/>
            <a:ext cx="2481175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20527" y="1231268"/>
            <a:ext cx="1073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Bílkoviny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4863" y="1231268"/>
            <a:ext cx="7777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Lipidy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1127" y="1231268"/>
            <a:ext cx="1170513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Sacharidy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2951" y="2276872"/>
            <a:ext cx="161614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Dusíkaté látky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8519" y="3068960"/>
            <a:ext cx="1011815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Proteiny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501" y="3861048"/>
            <a:ext cx="1625573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Aminokyseliny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6831" y="2270832"/>
            <a:ext cx="118814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Hrubý tuk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9990" y="3068960"/>
            <a:ext cx="77777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Lipidy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3966" y="3861048"/>
            <a:ext cx="178908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Mastné kyseliny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1087" y="2708920"/>
            <a:ext cx="9637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Laktóza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1087" y="3779749"/>
            <a:ext cx="21539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Složené sacharidy</a:t>
            </a:r>
            <a:endParaRPr lang="en-GB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7365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>
            <a:extLst>
              <a:ext uri="{FF2B5EF4-FFF2-40B4-BE49-F238E27FC236}">
                <a16:creationId xmlns:a16="http://schemas.microsoft.com/office/drawing/2014/main" id="{288CF39D-A993-4179-90D5-D709AE213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184275"/>
            <a:ext cx="349408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12">
            <a:extLst>
              <a:ext uri="{FF2B5EF4-FFF2-40B4-BE49-F238E27FC236}">
                <a16:creationId xmlns:a16="http://schemas.microsoft.com/office/drawing/2014/main" id="{00E1607D-35AE-4339-A74F-7E3DB6880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78250"/>
            <a:ext cx="3494088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4" name="Rectangle 2" hidden="1">
            <a:extLst>
              <a:ext uri="{FF2B5EF4-FFF2-40B4-BE49-F238E27FC236}">
                <a16:creationId xmlns:a16="http://schemas.microsoft.com/office/drawing/2014/main" id="{B5882788-522F-49C5-B5BE-693A40E34D45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25604" name="Rectangle 2" hidden="1">
                        <a:extLst>
                          <a:ext uri="{FF2B5EF4-FFF2-40B4-BE49-F238E27FC236}">
                            <a16:creationId xmlns:a16="http://schemas.microsoft.com/office/drawing/2014/main" id="{B5882788-522F-49C5-B5BE-693A40E34D4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3">
            <a:extLst>
              <a:ext uri="{FF2B5EF4-FFF2-40B4-BE49-F238E27FC236}">
                <a16:creationId xmlns:a16="http://schemas.microsoft.com/office/drawing/2014/main" id="{5F911B02-6C9F-49B2-A039-295BE4C00E8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altLang="en-US" dirty="0"/>
              <a:t>Mléčná bílkovina</a:t>
            </a:r>
            <a:endParaRPr lang="en-GB" altLang="en-US" dirty="0"/>
          </a:p>
        </p:txBody>
      </p:sp>
      <p:pic>
        <p:nvPicPr>
          <p:cNvPr id="25606" name="Picture 9">
            <a:extLst>
              <a:ext uri="{FF2B5EF4-FFF2-40B4-BE49-F238E27FC236}">
                <a16:creationId xmlns:a16="http://schemas.microsoft.com/office/drawing/2014/main" id="{5C698BF3-6658-4C93-B526-0F775CBA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" y="1181100"/>
            <a:ext cx="3494088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>
            <a:extLst>
              <a:ext uri="{FF2B5EF4-FFF2-40B4-BE49-F238E27FC236}">
                <a16:creationId xmlns:a16="http://schemas.microsoft.com/office/drawing/2014/main" id="{D43B6F24-3D74-407B-8B07-E5EE0AE5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776663"/>
            <a:ext cx="349408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8" name="Curved Connector 19">
            <a:extLst>
              <a:ext uri="{FF2B5EF4-FFF2-40B4-BE49-F238E27FC236}">
                <a16:creationId xmlns:a16="http://schemas.microsoft.com/office/drawing/2014/main" id="{26C42271-26D1-497A-8578-421522B229C9}"/>
              </a:ext>
            </a:extLst>
          </p:cNvPr>
          <p:cNvCxnSpPr>
            <a:cxnSpLocks noChangeShapeType="1"/>
            <a:stCxn id="25606" idx="3"/>
          </p:cNvCxnSpPr>
          <p:nvPr/>
        </p:nvCxnSpPr>
        <p:spPr bwMode="auto">
          <a:xfrm flipV="1">
            <a:off x="4158456" y="1303338"/>
            <a:ext cx="1960562" cy="9271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9" name="Curved Connector 24">
            <a:extLst>
              <a:ext uri="{FF2B5EF4-FFF2-40B4-BE49-F238E27FC236}">
                <a16:creationId xmlns:a16="http://schemas.microsoft.com/office/drawing/2014/main" id="{3F428C1A-84F4-46D0-BDF1-FABFD901131E}"/>
              </a:ext>
            </a:extLst>
          </p:cNvPr>
          <p:cNvCxnSpPr>
            <a:cxnSpLocks noChangeShapeType="1"/>
            <a:endCxn id="25607" idx="0"/>
          </p:cNvCxnSpPr>
          <p:nvPr/>
        </p:nvCxnSpPr>
        <p:spPr bwMode="auto">
          <a:xfrm rot="16200000" flipH="1">
            <a:off x="5915819" y="3078956"/>
            <a:ext cx="1176338" cy="219075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0" name="Curved Connector 27">
            <a:extLst>
              <a:ext uri="{FF2B5EF4-FFF2-40B4-BE49-F238E27FC236}">
                <a16:creationId xmlns:a16="http://schemas.microsoft.com/office/drawing/2014/main" id="{FD0F3DA7-AA63-42C2-8037-4D7E9914725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614613" y="2011363"/>
            <a:ext cx="3576637" cy="1957387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0"/>
            <a:ext cx="8156575" cy="836613"/>
          </a:xfrm>
        </p:spPr>
        <p:txBody>
          <a:bodyPr/>
          <a:lstStyle/>
          <a:p>
            <a:r>
              <a:rPr lang="cs-CZ" dirty="0"/>
              <a:t>Funkční proteiny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sz="1800" dirty="0"/>
              <a:t>„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Proteiny nacházející se v lidském mléce hrají řadu důležitých rolí v organizmu vyvíjejícího se novorozence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Zatímco mnohé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např.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β-la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toglobulin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jsou úplně stráveny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poskytují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esendciální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aminokyseliny pro růst a vývoj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jiné proteiny jsou částečně nebo neúplně rozloženy a vykazují </a:t>
            </a:r>
            <a:r>
              <a:rPr lang="en-GB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fun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kční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účinky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cs-CZ" sz="1800" dirty="0"/>
              <a:t>„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Například některé mléčné proteiny podporují trávení a vstřebávání dalších živin z mléka, zatímco jiné chrání před patogenními bakteriemi a viry, pomáhají podporovat získanou imunitu, ovlivňují kognitivní vývoj a vyzrávání trávicího traktu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041" y="6337190"/>
            <a:ext cx="2931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Gao et al. (2012) J. Proteome Res.</a:t>
            </a:r>
          </a:p>
        </p:txBody>
      </p:sp>
    </p:spTree>
    <p:extLst>
      <p:ext uri="{BB962C8B-B14F-4D97-AF65-F5344CB8AC3E}">
        <p14:creationId xmlns:p14="http://schemas.microsoft.com/office/powerpoint/2010/main" val="14587378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Nissen</a:t>
            </a:r>
            <a:r>
              <a:rPr lang="en-GB" dirty="0"/>
              <a:t> et al. (2017)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32" y="1031081"/>
            <a:ext cx="6975377" cy="51559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373198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D41A-81B0-4C1E-8381-B97552FF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 </a:t>
            </a:r>
            <a:r>
              <a:rPr lang="en-GB" dirty="0"/>
              <a:t>200 </a:t>
            </a:r>
            <a:r>
              <a:rPr lang="cs-CZ" dirty="0"/>
              <a:t>proteinů bylo identifikováno </a:t>
            </a:r>
            <a:br>
              <a:rPr lang="cs-CZ" dirty="0"/>
            </a:br>
            <a:r>
              <a:rPr lang="cs-CZ" dirty="0"/>
              <a:t>v přípravku </a:t>
            </a:r>
            <a:r>
              <a:rPr lang="en-GB" dirty="0" err="1"/>
              <a:t>Imunopro</a:t>
            </a:r>
            <a:r>
              <a:rPr lang="en-GB" dirty="0"/>
              <a:t>*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53AF4B-213C-41EB-99FB-0E327FFE2896}"/>
              </a:ext>
            </a:extLst>
          </p:cNvPr>
          <p:cNvSpPr/>
          <p:nvPr/>
        </p:nvSpPr>
        <p:spPr>
          <a:xfrm>
            <a:off x="-326968" y="6460178"/>
            <a:ext cx="40618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200" dirty="0" err="1"/>
              <a:t>Volac</a:t>
            </a:r>
            <a:r>
              <a:rPr lang="en-GB" sz="1200" dirty="0"/>
              <a:t> / Aarhus University, </a:t>
            </a:r>
            <a:r>
              <a:rPr lang="cs-CZ" sz="1200" dirty="0"/>
              <a:t>nepublikováno</a:t>
            </a:r>
            <a:r>
              <a:rPr lang="en-GB" sz="1200" dirty="0"/>
              <a:t>, 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954D1-F315-4923-8FA8-C9874A25D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" y="1330035"/>
            <a:ext cx="9008707" cy="3265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3CF2E4-B5F4-41DA-A307-2B7FE230D52E}"/>
              </a:ext>
            </a:extLst>
          </p:cNvPr>
          <p:cNvSpPr txBox="1"/>
          <p:nvPr/>
        </p:nvSpPr>
        <p:spPr>
          <a:xfrm>
            <a:off x="2981290" y="1185529"/>
            <a:ext cx="30575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Relativně bohatá škála proteinů</a:t>
            </a:r>
            <a:endParaRPr lang="en-GB" sz="1600" dirty="0"/>
          </a:p>
          <a:p>
            <a:pPr algn="ctr"/>
            <a:r>
              <a:rPr lang="en-GB" sz="1600" dirty="0"/>
              <a:t>(</a:t>
            </a:r>
            <a:r>
              <a:rPr lang="cs-CZ" sz="1600" dirty="0"/>
              <a:t>zde je pro přehlednost uvedeno pouze 50 hlavních</a:t>
            </a:r>
            <a:r>
              <a:rPr lang="en-GB" sz="16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2CACF-C497-4A8C-8147-15455749AA49}"/>
              </a:ext>
            </a:extLst>
          </p:cNvPr>
          <p:cNvSpPr txBox="1"/>
          <p:nvPr/>
        </p:nvSpPr>
        <p:spPr>
          <a:xfrm>
            <a:off x="0" y="5374076"/>
            <a:ext cx="7552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 </a:t>
            </a:r>
            <a:r>
              <a:rPr lang="en-GB" sz="1400" dirty="0" err="1"/>
              <a:t>Imunopro</a:t>
            </a:r>
            <a:r>
              <a:rPr lang="en-GB" sz="1400" dirty="0"/>
              <a:t> = </a:t>
            </a:r>
            <a:r>
              <a:rPr lang="cs-CZ" sz="1400" dirty="0"/>
              <a:t>patentovaný koncentrát syrovátkového proteinu a fosfolipidů společnosti </a:t>
            </a:r>
            <a:r>
              <a:rPr lang="cs-CZ" sz="1400" dirty="0" err="1"/>
              <a:t>Volac</a:t>
            </a:r>
            <a:endParaRPr lang="en-GB" sz="1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032FC7-2791-4AC8-B934-E9E7E93F27A9}"/>
              </a:ext>
            </a:extLst>
          </p:cNvPr>
          <p:cNvCxnSpPr>
            <a:cxnSpLocks/>
          </p:cNvCxnSpPr>
          <p:nvPr/>
        </p:nvCxnSpPr>
        <p:spPr>
          <a:xfrm>
            <a:off x="1171977" y="1860453"/>
            <a:ext cx="0" cy="605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150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</a:t>
            </a:r>
            <a:r>
              <a:rPr lang="cs-CZ" dirty="0"/>
              <a:t>k</a:t>
            </a:r>
            <a:r>
              <a:rPr lang="en-GB" dirty="0" err="1"/>
              <a:t>toferin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18310" y="1246909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/>
              <a:t>Bakteriostatický a bakteriocidní</a:t>
            </a:r>
            <a:endParaRPr lang="en-GB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váže železo</a:t>
            </a:r>
            <a:r>
              <a:rPr lang="en-GB" sz="1600" dirty="0"/>
              <a:t>, </a:t>
            </a:r>
            <a:r>
              <a:rPr lang="cs-CZ" sz="1600" dirty="0"/>
              <a:t>omezuje tak patogeny závisející na iontech železa, jako je </a:t>
            </a:r>
            <a:r>
              <a:rPr lang="en-GB" sz="1600" dirty="0"/>
              <a:t>E. coli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přímý antibakteriální účinek peptidů odvozených od </a:t>
            </a:r>
            <a:r>
              <a:rPr lang="cs-CZ" sz="1600" dirty="0" err="1"/>
              <a:t>laktoferinu</a:t>
            </a:r>
            <a:endParaRPr lang="en-GB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Prebiotic</a:t>
            </a:r>
            <a:r>
              <a:rPr lang="cs-CZ" sz="1600" dirty="0" err="1"/>
              <a:t>ký</a:t>
            </a:r>
            <a:r>
              <a:rPr lang="cs-CZ" sz="1600" dirty="0"/>
              <a:t> účinek na žádoucí střevní bakterie</a:t>
            </a:r>
            <a:r>
              <a:rPr lang="en-GB" sz="1600" dirty="0"/>
              <a:t> (</a:t>
            </a:r>
            <a:r>
              <a:rPr lang="cs-CZ" sz="1600" dirty="0"/>
              <a:t>např. laktobacily </a:t>
            </a:r>
            <a:br>
              <a:rPr lang="cs-CZ" sz="1600" dirty="0"/>
            </a:br>
            <a:r>
              <a:rPr lang="cs-CZ" sz="1600" dirty="0"/>
              <a:t>a bifidobakterie</a:t>
            </a:r>
            <a:r>
              <a:rPr lang="en-GB" sz="1600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Prokázána protiplísňová, </a:t>
            </a:r>
            <a:r>
              <a:rPr lang="cs-CZ" sz="1600" dirty="0" err="1"/>
              <a:t>antiprotozoální</a:t>
            </a:r>
            <a:r>
              <a:rPr lang="cs-CZ" sz="1600" dirty="0"/>
              <a:t> a antivirová aktivita</a:t>
            </a: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Protizánětlivý účinek</a:t>
            </a:r>
            <a:endParaRPr lang="en-GB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váže bakteriální endotoxiny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5945" y="6096000"/>
            <a:ext cx="3876382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100" dirty="0"/>
              <a:t>Více informací o mechanizmu účinku naleznete v</a:t>
            </a:r>
            <a:r>
              <a:rPr lang="en-GB" sz="1100" dirty="0"/>
              <a:t>:</a:t>
            </a:r>
          </a:p>
          <a:p>
            <a:r>
              <a:rPr lang="en-GB" sz="1100" dirty="0" err="1"/>
              <a:t>Farnaud</a:t>
            </a:r>
            <a:r>
              <a:rPr lang="en-GB" sz="1100" dirty="0"/>
              <a:t> a Evans (2003) Molecular </a:t>
            </a:r>
            <a:r>
              <a:rPr lang="en-GB" sz="1100" dirty="0" err="1"/>
              <a:t>Immunolgy</a:t>
            </a:r>
            <a:r>
              <a:rPr lang="en-GB" sz="1100" dirty="0"/>
              <a:t> 40: 395-405</a:t>
            </a:r>
          </a:p>
          <a:p>
            <a:r>
              <a:rPr lang="en-GB" sz="1100" dirty="0"/>
              <a:t>Legrand (2012) </a:t>
            </a:r>
            <a:r>
              <a:rPr lang="en-GB" sz="1100" dirty="0" err="1"/>
              <a:t>Biochem</a:t>
            </a:r>
            <a:r>
              <a:rPr lang="en-GB" sz="1100" dirty="0"/>
              <a:t>. Cell Biol. 90: 252-268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452" y="3715555"/>
            <a:ext cx="4335409" cy="29194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FBEB9-F93A-4E7F-9944-52C4EBF53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197" y="111002"/>
            <a:ext cx="2056664" cy="1423018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8033009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Laktoferin</a:t>
            </a:r>
            <a:r>
              <a:rPr lang="en-GB" dirty="0"/>
              <a:t>: </a:t>
            </a:r>
            <a:r>
              <a:rPr lang="cs-CZ" dirty="0"/>
              <a:t>v mlezivu a přechodném mléce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029" y="1110741"/>
            <a:ext cx="3950994" cy="30653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92062" y="4375681"/>
            <a:ext cx="40319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Laktoferin</a:t>
            </a:r>
            <a:r>
              <a:rPr lang="cs-CZ" sz="1600" dirty="0"/>
              <a:t> v syrovátce připravené </a:t>
            </a:r>
            <a:br>
              <a:rPr lang="cs-CZ" sz="1600" dirty="0"/>
            </a:br>
            <a:r>
              <a:rPr lang="cs-CZ" sz="1600" dirty="0"/>
              <a:t>z bovinního kolostra, přechodného mléka a zralého mléka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Zhang et al. (2011) Asian-Aust. J. Anim. Sci. 24: 272-278</a:t>
            </a:r>
          </a:p>
        </p:txBody>
      </p:sp>
    </p:spTree>
    <p:extLst>
      <p:ext uri="{BB962C8B-B14F-4D97-AF65-F5344CB8AC3E}">
        <p14:creationId xmlns:p14="http://schemas.microsoft.com/office/powerpoint/2010/main" val="331165469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odezva na doplněk </a:t>
            </a:r>
            <a:r>
              <a:rPr lang="cs-CZ" dirty="0" err="1"/>
              <a:t>laktoferinu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66255" y="6125083"/>
            <a:ext cx="44057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err="1"/>
              <a:t>Habing</a:t>
            </a:r>
            <a:r>
              <a:rPr lang="en-GB" sz="1200" dirty="0"/>
              <a:t> et al. (2017) J. Dairy Sci. 100: 1-9</a:t>
            </a:r>
          </a:p>
          <a:p>
            <a:r>
              <a:rPr lang="cs-CZ" sz="1200" dirty="0"/>
              <a:t>Přibližně </a:t>
            </a:r>
            <a:r>
              <a:rPr lang="en-GB" sz="1200" dirty="0"/>
              <a:t>200 </a:t>
            </a:r>
            <a:r>
              <a:rPr lang="cs-CZ" sz="1200" dirty="0"/>
              <a:t>telat na skupinu, ranč na západě USA</a:t>
            </a:r>
            <a:endParaRPr lang="en-GB" sz="1200" dirty="0"/>
          </a:p>
          <a:p>
            <a:r>
              <a:rPr lang="en-GB" sz="1200" dirty="0"/>
              <a:t>La</a:t>
            </a:r>
            <a:r>
              <a:rPr lang="cs-CZ" sz="1200" dirty="0"/>
              <a:t>k</a:t>
            </a:r>
            <a:r>
              <a:rPr lang="en-GB" sz="1200" dirty="0" err="1"/>
              <a:t>toferrin</a:t>
            </a:r>
            <a:r>
              <a:rPr lang="en-GB" sz="1200" dirty="0"/>
              <a:t> = </a:t>
            </a:r>
            <a:r>
              <a:rPr lang="en-GB" sz="1200" dirty="0" err="1"/>
              <a:t>3g</a:t>
            </a:r>
            <a:r>
              <a:rPr lang="en-GB" sz="1200" dirty="0"/>
              <a:t>/d </a:t>
            </a:r>
            <a:r>
              <a:rPr lang="cs-CZ" sz="1200" dirty="0"/>
              <a:t>doplňku obsahujícího </a:t>
            </a:r>
            <a:r>
              <a:rPr lang="en-GB" sz="1200" dirty="0"/>
              <a:t>90% la</a:t>
            </a:r>
            <a:r>
              <a:rPr lang="cs-CZ" sz="1200" dirty="0"/>
              <a:t>k</a:t>
            </a:r>
            <a:r>
              <a:rPr lang="en-GB" sz="1200" dirty="0" err="1"/>
              <a:t>toferin</a:t>
            </a:r>
            <a:r>
              <a:rPr lang="cs-CZ" sz="1200" dirty="0"/>
              <a:t>u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61" y="1886146"/>
            <a:ext cx="6199518" cy="37238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5406" y="1158856"/>
            <a:ext cx="3719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Telata, u nichž byl diagnostikován průjem, měla nižší riziko úhynu, když dostávala </a:t>
            </a:r>
            <a:r>
              <a:rPr lang="cs-CZ" sz="1600" dirty="0" err="1"/>
              <a:t>laktoferin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4420225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03096" y="6356350"/>
            <a:ext cx="261392" cy="365125"/>
          </a:xfrm>
          <a:prstGeom prst="rect">
            <a:avLst/>
          </a:prstGeom>
        </p:spPr>
        <p:txBody>
          <a:bodyPr/>
          <a:lstStyle/>
          <a:p>
            <a:fld id="{80D6757C-AADA-42E6-900C-AE6D99EF5A31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29</a:t>
            </a:fld>
            <a:endParaRPr lang="en-GB" dirty="0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Hlubší pohled</a:t>
            </a:r>
            <a:r>
              <a:rPr lang="en-GB" dirty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2481175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59" y="1686064"/>
            <a:ext cx="2481175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08" y="1700809"/>
            <a:ext cx="2481175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20527" y="1231268"/>
            <a:ext cx="1073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Bílkoviny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4863" y="1231268"/>
            <a:ext cx="7777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Lipidy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1127" y="1231268"/>
            <a:ext cx="1170513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Sacharidy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2951" y="2276872"/>
            <a:ext cx="161614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Dusíkaté látky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8519" y="3068960"/>
            <a:ext cx="1011815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Protein</a:t>
            </a:r>
            <a:r>
              <a:rPr lang="cs-CZ" dirty="0">
                <a:solidFill>
                  <a:srgbClr val="C00000"/>
                </a:solidFill>
              </a:rPr>
              <a:t>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501" y="3861048"/>
            <a:ext cx="1625573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Aminokyseliny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6831" y="2270832"/>
            <a:ext cx="118814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Hrubý tuk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9990" y="3068960"/>
            <a:ext cx="77777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Lipidy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3966" y="3861048"/>
            <a:ext cx="178908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Mastné kyseliny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1087" y="2708920"/>
            <a:ext cx="9637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Laktóza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3380" y="3779749"/>
            <a:ext cx="20428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Složené sacharidy</a:t>
            </a:r>
            <a:endParaRPr lang="en-GB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501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912" y="1126745"/>
            <a:ext cx="8496175" cy="30861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2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rgbClr val="5F5F5F"/>
                </a:solidFill>
              </a:rPr>
              <a:t>Jalovice při prvním zapuštění by měly dosahovat </a:t>
            </a:r>
            <a:r>
              <a:rPr lang="en-GB" sz="1800" dirty="0">
                <a:solidFill>
                  <a:srgbClr val="5F5F5F"/>
                </a:solidFill>
              </a:rPr>
              <a:t>55</a:t>
            </a:r>
            <a:r>
              <a:rPr lang="cs-CZ" sz="1800" dirty="0">
                <a:solidFill>
                  <a:srgbClr val="5F5F5F"/>
                </a:solidFill>
              </a:rPr>
              <a:t>% až</a:t>
            </a:r>
            <a:r>
              <a:rPr lang="en-GB" sz="1800" dirty="0">
                <a:solidFill>
                  <a:srgbClr val="5F5F5F"/>
                </a:solidFill>
              </a:rPr>
              <a:t> 60% </a:t>
            </a:r>
            <a:r>
              <a:rPr lang="cs-CZ" sz="1800" dirty="0">
                <a:solidFill>
                  <a:srgbClr val="5F5F5F"/>
                </a:solidFill>
              </a:rPr>
              <a:t>dospělé hmotnosti (3. laktace)</a:t>
            </a:r>
            <a:endParaRPr lang="en-GB" sz="1800" dirty="0">
              <a:solidFill>
                <a:srgbClr val="5F5F5F"/>
              </a:solidFill>
              <a:ea typeface="+mn-ea"/>
              <a:cs typeface="+mn-cs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88B05A"/>
                </a:solidFill>
                <a:ea typeface="ＭＳ Ｐゴシック" charset="0"/>
                <a:cs typeface="+mj-cs"/>
              </a:rPr>
              <a:t>Význam rychlosti růstu</a:t>
            </a:r>
            <a:endParaRPr lang="en-GB" dirty="0">
              <a:solidFill>
                <a:srgbClr val="88B05A"/>
              </a:solidFill>
              <a:ea typeface="ＭＳ Ｐゴシック" charset="0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3610"/>
              </p:ext>
            </p:extLst>
          </p:nvPr>
        </p:nvGraphicFramePr>
        <p:xfrm>
          <a:off x="247661" y="2066290"/>
          <a:ext cx="8764556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Věk při prvním otelení (měsíce)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28">
                <a:tc>
                  <a:txBody>
                    <a:bodyPr/>
                    <a:lstStyle/>
                    <a:p>
                      <a:r>
                        <a:rPr lang="cs-CZ" sz="1600" dirty="0"/>
                        <a:t>Dospělá tělesná hmotnost </a:t>
                      </a:r>
                      <a:r>
                        <a:rPr lang="en-GB" sz="1600" dirty="0"/>
                        <a:t>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28">
                <a:tc>
                  <a:txBody>
                    <a:bodyPr/>
                    <a:lstStyle/>
                    <a:p>
                      <a:r>
                        <a:rPr lang="cs-CZ" sz="1600" dirty="0"/>
                        <a:t>Březí</a:t>
                      </a:r>
                      <a:r>
                        <a:rPr lang="en-GB" sz="1600" dirty="0"/>
                        <a:t> (</a:t>
                      </a:r>
                      <a:r>
                        <a:rPr lang="cs-CZ" sz="1600" dirty="0"/>
                        <a:t>měsíce věku</a:t>
                      </a:r>
                      <a:r>
                        <a:rPr lang="en-GB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28">
                <a:tc>
                  <a:txBody>
                    <a:bodyPr/>
                    <a:lstStyle/>
                    <a:p>
                      <a:r>
                        <a:rPr lang="cs-CZ" sz="1600" dirty="0"/>
                        <a:t>Začátek zapouštění </a:t>
                      </a:r>
                      <a:r>
                        <a:rPr lang="en-GB" sz="1600" dirty="0"/>
                        <a:t>(</a:t>
                      </a:r>
                      <a:r>
                        <a:rPr lang="cs-CZ" sz="1600" dirty="0"/>
                        <a:t>měsíc věku</a:t>
                      </a:r>
                      <a:r>
                        <a:rPr lang="en-GB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17-18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828">
                <a:tc>
                  <a:txBody>
                    <a:bodyPr/>
                    <a:lstStyle/>
                    <a:p>
                      <a:r>
                        <a:rPr lang="cs-CZ" sz="1600" dirty="0"/>
                        <a:t>Hmotnost při zapuštění </a:t>
                      </a:r>
                      <a:r>
                        <a:rPr lang="en-GB" sz="1600" dirty="0"/>
                        <a:t>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82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330kg/425d=0.77kg/d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330kg/547d=0.6kg/d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828">
                <a:tc>
                  <a:txBody>
                    <a:bodyPr/>
                    <a:lstStyle/>
                    <a:p>
                      <a:r>
                        <a:rPr lang="cs-CZ" sz="1600" b="1" dirty="0"/>
                        <a:t>Požadovaný přírůstek </a:t>
                      </a:r>
                      <a:r>
                        <a:rPr lang="en-GB" sz="1600" b="1" dirty="0"/>
                        <a:t>(kg/d</a:t>
                      </a:r>
                      <a:r>
                        <a:rPr lang="cs-CZ" sz="1600" b="1" dirty="0"/>
                        <a:t>en</a:t>
                      </a:r>
                      <a:r>
                        <a:rPr lang="en-GB" sz="16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0.75-0.8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0.6-0.65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76301"/>
              </p:ext>
            </p:extLst>
          </p:nvPr>
        </p:nvGraphicFramePr>
        <p:xfrm>
          <a:off x="875763" y="4413250"/>
          <a:ext cx="6890198" cy="2330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055">
                <a:tc gridSpan="2"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Telata do odstavu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227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Porodní hmotnost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Denní přírůstek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(kg/d)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potřebný 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ke zdvojnásobení porodní hmotnosti 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56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en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0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0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0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74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7BB3-E4D7-4D3B-9793-5A3F3109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0"/>
            <a:ext cx="8593541" cy="836613"/>
          </a:xfrm>
        </p:spPr>
        <p:txBody>
          <a:bodyPr/>
          <a:lstStyle/>
          <a:p>
            <a:r>
              <a:rPr lang="cs-CZ" sz="2400" dirty="0"/>
              <a:t>Mléčná náhražka pro telata s vysokým obsahem tuku omezuje příjem a trávení </a:t>
            </a:r>
            <a:r>
              <a:rPr lang="cs-CZ" sz="2400" dirty="0" err="1"/>
              <a:t>startérové</a:t>
            </a:r>
            <a:r>
              <a:rPr lang="cs-CZ" sz="2400" dirty="0"/>
              <a:t> krmné směsi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7EF89-ECD5-44EB-8953-570FCE173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12993"/>
            <a:ext cx="8207375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„naší hypotézou je, že vysoká koncentrace tuku omezí příjem startéru, stravitelnost sušiny startéru a přírůstky.“</a:t>
            </a: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Čtyři skupiny telat</a:t>
            </a:r>
            <a:r>
              <a:rPr lang="en-GB" sz="1400" dirty="0"/>
              <a:t>, </a:t>
            </a:r>
            <a:r>
              <a:rPr lang="cs-CZ" sz="1400" dirty="0"/>
              <a:t>všechny </a:t>
            </a:r>
            <a:r>
              <a:rPr lang="en-GB" sz="1400" dirty="0"/>
              <a:t>27% </a:t>
            </a:r>
            <a:r>
              <a:rPr lang="cs-CZ" sz="1400" dirty="0" err="1"/>
              <a:t>NL</a:t>
            </a:r>
            <a:r>
              <a:rPr lang="cs-CZ" sz="1400" dirty="0"/>
              <a:t> </a:t>
            </a:r>
            <a:r>
              <a:rPr lang="en-GB" sz="1400" dirty="0"/>
              <a:t>(</a:t>
            </a:r>
            <a:r>
              <a:rPr lang="cs-CZ" sz="1400" dirty="0"/>
              <a:t>syrovátkový protein</a:t>
            </a:r>
            <a:r>
              <a:rPr lang="en-GB" sz="1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14, 17, 20, 23% </a:t>
            </a:r>
            <a:r>
              <a:rPr lang="cs-CZ" sz="1200" dirty="0"/>
              <a:t>tuku </a:t>
            </a:r>
            <a:r>
              <a:rPr lang="en-GB" sz="1200" dirty="0"/>
              <a:t>(</a:t>
            </a:r>
            <a:r>
              <a:rPr lang="cs-CZ" sz="1200" dirty="0"/>
              <a:t>sádlo</a:t>
            </a:r>
            <a:r>
              <a:rPr lang="en-GB" sz="12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err="1"/>
              <a:t>MN</a:t>
            </a:r>
            <a:r>
              <a:rPr lang="cs-CZ" sz="1400" dirty="0"/>
              <a:t> podávána v množství </a:t>
            </a:r>
            <a:r>
              <a:rPr lang="en-GB" sz="1400" dirty="0" err="1"/>
              <a:t>660g</a:t>
            </a:r>
            <a:r>
              <a:rPr lang="en-GB" sz="1400" dirty="0"/>
              <a:t>/d, </a:t>
            </a:r>
            <a:r>
              <a:rPr lang="cs-CZ" sz="1400" dirty="0"/>
              <a:t>odstav </a:t>
            </a:r>
            <a:r>
              <a:rPr lang="en-GB" sz="1400" dirty="0"/>
              <a:t>28</a:t>
            </a:r>
            <a:r>
              <a:rPr lang="cs-CZ" sz="1400" dirty="0"/>
              <a:t>. </a:t>
            </a:r>
            <a:r>
              <a:rPr lang="en-GB" sz="1400" dirty="0"/>
              <a:t>d</a:t>
            </a:r>
            <a:r>
              <a:rPr lang="cs-CZ" sz="1400" dirty="0"/>
              <a:t>en</a:t>
            </a: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Vysoká koncentrace tuku v </a:t>
            </a:r>
            <a:r>
              <a:rPr lang="cs-CZ" sz="1400" dirty="0" err="1"/>
              <a:t>MN</a:t>
            </a:r>
            <a:r>
              <a:rPr lang="cs-CZ" sz="1400" dirty="0"/>
              <a:t> snížila stravitelnost, příjem krmné směsi a přírůstek</a:t>
            </a: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AD545-F18C-4F8D-A2B4-2685F8A5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601" y="2864023"/>
            <a:ext cx="5538658" cy="3320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D0C321-B150-41ED-A804-0B1EE718F4AB}"/>
              </a:ext>
            </a:extLst>
          </p:cNvPr>
          <p:cNvSpPr txBox="1"/>
          <p:nvPr/>
        </p:nvSpPr>
        <p:spPr>
          <a:xfrm>
            <a:off x="144087" y="6462113"/>
            <a:ext cx="25458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Hill et a. (2009) J. Dairy Sci. 92: 5147</a:t>
            </a:r>
          </a:p>
        </p:txBody>
      </p:sp>
    </p:spTree>
    <p:extLst>
      <p:ext uri="{BB962C8B-B14F-4D97-AF65-F5344CB8AC3E}">
        <p14:creationId xmlns:p14="http://schemas.microsoft.com/office/powerpoint/2010/main" val="41089120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9874-5B6D-451C-8D8A-0A2447CF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 a chladné počasí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959D4-CB24-41E2-B8B1-8E2D6960C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355" y="418306"/>
            <a:ext cx="3356489" cy="2704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91FE6D-699F-499A-A27D-3A638DD5B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524" y="3203433"/>
            <a:ext cx="3356489" cy="25238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A13659-284E-4074-B4A6-A1257D6EECE1}"/>
              </a:ext>
            </a:extLst>
          </p:cNvPr>
          <p:cNvSpPr txBox="1"/>
          <p:nvPr/>
        </p:nvSpPr>
        <p:spPr>
          <a:xfrm>
            <a:off x="5544355" y="5765825"/>
            <a:ext cx="26600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British Dairying , </a:t>
            </a:r>
            <a:r>
              <a:rPr lang="cs-CZ" sz="1400" dirty="0"/>
              <a:t>prosinec</a:t>
            </a:r>
            <a:r>
              <a:rPr lang="en-GB" sz="1400" dirty="0"/>
              <a:t>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E0CE21-0B77-41CC-8747-993C8656842B}"/>
              </a:ext>
            </a:extLst>
          </p:cNvPr>
          <p:cNvSpPr txBox="1"/>
          <p:nvPr/>
        </p:nvSpPr>
        <p:spPr>
          <a:xfrm>
            <a:off x="395288" y="2767280"/>
            <a:ext cx="4848896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„Krmení většího množství vhodně vyváženého krmiva, které splňuje potřeby energie i bílkovin a podporuje přírůstek hmotnosti, se jeví jako nejsystematičtější řešení chladového stresu</a:t>
            </a:r>
            <a:r>
              <a:rPr lang="en-GB" sz="1600" dirty="0"/>
              <a:t>.’</a:t>
            </a:r>
          </a:p>
          <a:p>
            <a:r>
              <a:rPr lang="en-GB" sz="1400" dirty="0"/>
              <a:t>Van </a:t>
            </a:r>
            <a:r>
              <a:rPr lang="en-GB" sz="1400" dirty="0" err="1"/>
              <a:t>Amburgh</a:t>
            </a:r>
            <a:r>
              <a:rPr lang="en-GB" sz="1400" dirty="0"/>
              <a:t>, Cornell Nutrition Conference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80450-3FC8-42D7-A452-396E9B89E40D}"/>
              </a:ext>
            </a:extLst>
          </p:cNvPr>
          <p:cNvSpPr txBox="1"/>
          <p:nvPr/>
        </p:nvSpPr>
        <p:spPr>
          <a:xfrm>
            <a:off x="395288" y="1102668"/>
            <a:ext cx="484889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Potřeba energie je za chladného počasí vyšší.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Zvýšení podílu tuku na úkor laktózy má pouze malý dopad na obsah energie v mléčné náhražce.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Vhodnější je zvýšit množství mléčné náhražky</a:t>
            </a:r>
            <a:r>
              <a:rPr lang="en-GB" sz="1600" dirty="0"/>
              <a:t>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DF0E072-49BF-4148-B876-9C22ED5643F3}"/>
              </a:ext>
            </a:extLst>
          </p:cNvPr>
          <p:cNvSpPr txBox="1"/>
          <p:nvPr/>
        </p:nvSpPr>
        <p:spPr>
          <a:xfrm>
            <a:off x="5544355" y="3796055"/>
            <a:ext cx="3316311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/>
              <a:t>Praktické opatření</a:t>
            </a:r>
          </a:p>
          <a:p>
            <a:r>
              <a:rPr lang="cs-CZ" sz="1200" dirty="0"/>
              <a:t>V chladném počasí je u telat mladších tří týdnů potřeba přidat </a:t>
            </a:r>
            <a:r>
              <a:rPr lang="cs-CZ" sz="1200" dirty="0" err="1"/>
              <a:t>100g</a:t>
            </a:r>
            <a:r>
              <a:rPr lang="cs-CZ" sz="1200" dirty="0"/>
              <a:t> suché mléčné směsi/den na každý pokles teploty o </a:t>
            </a:r>
            <a:r>
              <a:rPr lang="cs-CZ" sz="1200" dirty="0" err="1"/>
              <a:t>10°C</a:t>
            </a:r>
            <a:r>
              <a:rPr lang="cs-CZ" sz="1200" dirty="0"/>
              <a:t> pod </a:t>
            </a:r>
            <a:r>
              <a:rPr lang="cs-CZ" sz="1200" dirty="0" err="1"/>
              <a:t>20°C.Například</a:t>
            </a:r>
            <a:r>
              <a:rPr lang="cs-CZ" sz="1200" dirty="0"/>
              <a:t> když je venkovní teplota </a:t>
            </a:r>
            <a:r>
              <a:rPr lang="cs-CZ" sz="1200" dirty="0" err="1"/>
              <a:t>10°C</a:t>
            </a:r>
            <a:r>
              <a:rPr lang="cs-CZ" sz="1200" dirty="0"/>
              <a:t>, podávejte o </a:t>
            </a:r>
            <a:r>
              <a:rPr lang="cs-CZ" sz="1200" dirty="0" err="1"/>
              <a:t>100g</a:t>
            </a:r>
            <a:r>
              <a:rPr lang="cs-CZ" sz="1200" dirty="0"/>
              <a:t> mléčné náhražky na den více. Toho lze dosáhnout podáním většího objemu tekutého nápoje nebo zvýšením koncentrace.</a:t>
            </a:r>
          </a:p>
          <a:p>
            <a:endParaRPr lang="cs-CZ" sz="1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8BAE8D8-3988-4302-8569-1F9511B02C21}"/>
              </a:ext>
            </a:extLst>
          </p:cNvPr>
          <p:cNvSpPr txBox="1"/>
          <p:nvPr/>
        </p:nvSpPr>
        <p:spPr>
          <a:xfrm>
            <a:off x="5563524" y="1851696"/>
            <a:ext cx="305526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Buďte připraveni </a:t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na chladné počasí</a:t>
            </a:r>
          </a:p>
          <a:p>
            <a:r>
              <a:rPr lang="cs-CZ" sz="1200" dirty="0"/>
              <a:t>Výzkumný pracovník společnosti </a:t>
            </a:r>
            <a:r>
              <a:rPr lang="cs-CZ" sz="1200" dirty="0" err="1"/>
              <a:t>Volac</a:t>
            </a:r>
            <a:r>
              <a:rPr lang="cs-CZ" sz="1200" dirty="0"/>
              <a:t> </a:t>
            </a:r>
          </a:p>
          <a:p>
            <a:r>
              <a:rPr lang="cs-CZ" sz="1200" dirty="0"/>
              <a:t>Dr. Jessica </a:t>
            </a:r>
            <a:r>
              <a:rPr lang="cs-CZ" sz="1200" dirty="0" err="1"/>
              <a:t>Cooke</a:t>
            </a:r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V obdobích chladného počasí telata potřebují více energie, aby si udržela tělesnou teplotu. Zbývá tedy méně energie pro růst a imunitní systém.</a:t>
            </a:r>
          </a:p>
        </p:txBody>
      </p:sp>
    </p:spTree>
    <p:extLst>
      <p:ext uri="{BB962C8B-B14F-4D97-AF65-F5344CB8AC3E}">
        <p14:creationId xmlns:p14="http://schemas.microsoft.com/office/powerpoint/2010/main" val="329328639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D84A8C04-B08B-4261-B30D-FA131963554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en-US" sz="2400" dirty="0"/>
              <a:t>Profil mastných kyselin v mléce: souhrn</a:t>
            </a:r>
            <a:endParaRPr lang="en-GB" altLang="en-US" sz="2400" dirty="0"/>
          </a:p>
        </p:txBody>
      </p:sp>
      <p:graphicFrame>
        <p:nvGraphicFramePr>
          <p:cNvPr id="49155" name="Rectangle 2" hidden="1">
            <a:extLst>
              <a:ext uri="{FF2B5EF4-FFF2-40B4-BE49-F238E27FC236}">
                <a16:creationId xmlns:a16="http://schemas.microsoft.com/office/drawing/2014/main" id="{CE4ACA92-8C35-465A-89C0-A373095D0B71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49155" name="Rectangle 2" hidden="1">
                        <a:extLst>
                          <a:ext uri="{FF2B5EF4-FFF2-40B4-BE49-F238E27FC236}">
                            <a16:creationId xmlns:a16="http://schemas.microsoft.com/office/drawing/2014/main" id="{CE4ACA92-8C35-465A-89C0-A373095D0B7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7119DF5-C49C-4FF1-AEAD-463EDA2740D1}"/>
              </a:ext>
            </a:extLst>
          </p:cNvPr>
          <p:cNvGraphicFramePr/>
          <p:nvPr/>
        </p:nvGraphicFramePr>
        <p:xfrm>
          <a:off x="971600" y="1340768"/>
          <a:ext cx="68042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9157" name="TextBox 7">
            <a:extLst>
              <a:ext uri="{FF2B5EF4-FFF2-40B4-BE49-F238E27FC236}">
                <a16:creationId xmlns:a16="http://schemas.microsoft.com/office/drawing/2014/main" id="{52B0CE2A-4031-4CAF-97D3-FE0B0E648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72225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1000"/>
              <a:t>Jensen (2002) J. Dairy Sci. 85:295–350,  using data for French butter of  Wolff  et al. (1995) J. Am. Oil Chem. Soc. 72: 1471-1483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56C9DAF8-B09D-4B91-8309-9CE698D8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C4:0</a:t>
            </a:r>
            <a:r>
              <a:rPr lang="en-GB" altLang="en-US" dirty="0"/>
              <a:t> (</a:t>
            </a:r>
            <a:r>
              <a:rPr lang="cs-CZ" altLang="en-US" dirty="0"/>
              <a:t>kyselina máselná</a:t>
            </a:r>
            <a:r>
              <a:rPr lang="en-GB" altLang="en-US" dirty="0"/>
              <a:t>)</a:t>
            </a:r>
            <a:endParaRPr lang="nl-NL" altLang="en-US" dirty="0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B4FB14DB-20A8-4ED0-A9BF-D3E0F6EC6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cs-CZ" altLang="en-US" sz="1800" dirty="0" err="1"/>
              <a:t>Pregastrická</a:t>
            </a:r>
            <a:r>
              <a:rPr lang="cs-CZ" altLang="en-US" sz="1800" dirty="0"/>
              <a:t> esteráza </a:t>
            </a:r>
            <a:r>
              <a:rPr lang="en-GB" altLang="en-US" sz="1800" dirty="0"/>
              <a:t>(</a:t>
            </a:r>
            <a:r>
              <a:rPr lang="cs-CZ" altLang="en-US" sz="1800" dirty="0"/>
              <a:t>ve slinách</a:t>
            </a:r>
            <a:r>
              <a:rPr lang="en-GB" altLang="en-US" sz="1800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1600" dirty="0"/>
              <a:t>Přednostně se uvolňuje </a:t>
            </a:r>
            <a:r>
              <a:rPr lang="en-GB" altLang="en-US" sz="1600" dirty="0" err="1"/>
              <a:t>C4:0</a:t>
            </a:r>
            <a:r>
              <a:rPr lang="en-GB" altLang="en-US" sz="1600" dirty="0"/>
              <a:t> </a:t>
            </a:r>
            <a:endParaRPr lang="en-GB" altLang="en-US" dirty="0"/>
          </a:p>
          <a:p>
            <a:pPr>
              <a:buFontTx/>
              <a:buChar char="•"/>
            </a:pPr>
            <a:r>
              <a:rPr lang="cs-CZ" altLang="en-US" sz="1800" dirty="0"/>
              <a:t>Částečně hydrolyzovaný mléčný tuk je obohacen</a:t>
            </a:r>
            <a:br>
              <a:rPr lang="cs-CZ" altLang="en-US" sz="1800" dirty="0"/>
            </a:br>
            <a:r>
              <a:rPr lang="cs-CZ" altLang="en-US" sz="1800" dirty="0"/>
              <a:t>volnou </a:t>
            </a:r>
            <a:r>
              <a:rPr lang="en-GB" altLang="en-US" sz="1800" dirty="0" err="1"/>
              <a:t>C4:0</a:t>
            </a:r>
            <a:endParaRPr lang="en-GB" altLang="en-US" sz="1800" dirty="0"/>
          </a:p>
          <a:p>
            <a:pPr>
              <a:buFontTx/>
              <a:buChar char="•"/>
            </a:pPr>
            <a:endParaRPr lang="en-GB" alt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GB" altLang="en-US" sz="1600" dirty="0"/>
          </a:p>
        </p:txBody>
      </p:sp>
      <p:sp>
        <p:nvSpPr>
          <p:cNvPr id="51204" name="TextBox 6">
            <a:extLst>
              <a:ext uri="{FF2B5EF4-FFF2-40B4-BE49-F238E27FC236}">
                <a16:creationId xmlns:a16="http://schemas.microsoft.com/office/drawing/2014/main" id="{19065495-3EDE-49A3-8F59-121E44FDA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6434138"/>
            <a:ext cx="492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1000" dirty="0"/>
              <a:t>O’Connor et al. (1996)</a:t>
            </a:r>
          </a:p>
          <a:p>
            <a:r>
              <a:rPr lang="en-GB" altLang="en-US" sz="1000" dirty="0"/>
              <a:t>Sun et al. (2002) Chem. Biol. Inter. 140: 185-198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694B6F-CB99-4692-AB4B-5D392E01B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2485624"/>
            <a:ext cx="5386367" cy="315000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976549-78EC-4BE0-A1C8-710053D57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553" y="418306"/>
            <a:ext cx="2046913" cy="271775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1207" name="TextBox 10">
            <a:extLst>
              <a:ext uri="{FF2B5EF4-FFF2-40B4-BE49-F238E27FC236}">
                <a16:creationId xmlns:a16="http://schemas.microsoft.com/office/drawing/2014/main" id="{6ACAC43E-E7E9-4B4A-963B-D83BD3A15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591" y="3765572"/>
            <a:ext cx="295116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en-US" sz="1200" dirty="0"/>
              <a:t>Částečně hydrolyzovaný mléčný tuk je účinnější proti gramnegativním bakteriím (</a:t>
            </a:r>
            <a:r>
              <a:rPr lang="en-GB" altLang="en-US" sz="1200" i="1" dirty="0"/>
              <a:t>K</a:t>
            </a:r>
            <a:r>
              <a:rPr lang="cs-CZ" altLang="en-US" sz="1200" i="1" dirty="0" err="1"/>
              <a:t>lebsiella</a:t>
            </a:r>
            <a:r>
              <a:rPr lang="cs-CZ" altLang="en-US" sz="1200" i="1" dirty="0"/>
              <a:t> </a:t>
            </a:r>
            <a:r>
              <a:rPr lang="en-GB" altLang="en-US" sz="1200" i="1" dirty="0"/>
              <a:t>pneumoniae </a:t>
            </a:r>
            <a:r>
              <a:rPr lang="cs-CZ" altLang="en-US" sz="1200" dirty="0"/>
              <a:t>jako modelový organismus</a:t>
            </a:r>
            <a:r>
              <a:rPr lang="en-GB" altLang="en-US" sz="1200" dirty="0"/>
              <a:t>) </a:t>
            </a:r>
            <a:r>
              <a:rPr lang="cs-CZ" altLang="en-US" sz="1200" dirty="0"/>
              <a:t>než proti grampozitivním</a:t>
            </a:r>
            <a:r>
              <a:rPr lang="en-GB" altLang="en-US" sz="1200" dirty="0"/>
              <a:t> (</a:t>
            </a:r>
            <a:r>
              <a:rPr lang="en-GB" altLang="en-US" sz="1200" i="1" dirty="0"/>
              <a:t>E</a:t>
            </a:r>
            <a:r>
              <a:rPr lang="cs-CZ" altLang="en-US" sz="1200" i="1" dirty="0" err="1"/>
              <a:t>nterococcus</a:t>
            </a:r>
            <a:r>
              <a:rPr lang="cs-CZ" altLang="en-US" sz="1200" i="1" dirty="0"/>
              <a:t> </a:t>
            </a:r>
            <a:r>
              <a:rPr lang="en-GB" altLang="en-US" sz="1200" i="1" dirty="0"/>
              <a:t>faecalis</a:t>
            </a:r>
            <a:r>
              <a:rPr lang="en-GB" altLang="en-US" sz="1200" dirty="0"/>
              <a:t> </a:t>
            </a:r>
            <a:r>
              <a:rPr lang="cs-CZ" altLang="en-US" sz="1200" dirty="0"/>
              <a:t>jako model</a:t>
            </a:r>
            <a:r>
              <a:rPr lang="en-GB" altLang="en-US" sz="1200" dirty="0"/>
              <a:t>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D40DAB6-FD3F-46B4-A673-50D1FA2D8D70}"/>
              </a:ext>
            </a:extLst>
          </p:cNvPr>
          <p:cNvCxnSpPr/>
          <p:nvPr/>
        </p:nvCxnSpPr>
        <p:spPr>
          <a:xfrm>
            <a:off x="6458751" y="2079933"/>
            <a:ext cx="2125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>
            <a:extLst>
              <a:ext uri="{FF2B5EF4-FFF2-40B4-BE49-F238E27FC236}">
                <a16:creationId xmlns:a16="http://schemas.microsoft.com/office/drawing/2014/main" id="{46528416-E6FB-4BD6-A147-D4C32B234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69" y="1879600"/>
            <a:ext cx="5992244" cy="359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itle 1">
            <a:extLst>
              <a:ext uri="{FF2B5EF4-FFF2-40B4-BE49-F238E27FC236}">
                <a16:creationId xmlns:a16="http://schemas.microsoft.com/office/drawing/2014/main" id="{402F35FE-EE91-440B-B705-C54244E8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C4:0</a:t>
            </a:r>
            <a:r>
              <a:rPr lang="en-GB" altLang="en-US" dirty="0"/>
              <a:t> (</a:t>
            </a:r>
            <a:r>
              <a:rPr lang="cs-CZ" altLang="en-US" dirty="0"/>
              <a:t>z přidaného butyrátu sodného</a:t>
            </a:r>
            <a:r>
              <a:rPr lang="en-GB" altLang="en-US" dirty="0"/>
              <a:t>)</a:t>
            </a:r>
            <a:endParaRPr lang="nl-NL" altLang="en-US" dirty="0"/>
          </a:p>
        </p:txBody>
      </p:sp>
      <p:sp>
        <p:nvSpPr>
          <p:cNvPr id="52228" name="TextBox 6">
            <a:extLst>
              <a:ext uri="{FF2B5EF4-FFF2-40B4-BE49-F238E27FC236}">
                <a16:creationId xmlns:a16="http://schemas.microsoft.com/office/drawing/2014/main" id="{49F7B5F0-BD8E-40B3-9946-ECBDFC2F6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78525"/>
            <a:ext cx="37861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1000"/>
              <a:t>Hill et al. (2007) Prof. Anim. Sci. 23: 135-143</a:t>
            </a:r>
          </a:p>
          <a:p>
            <a:r>
              <a:rPr lang="en-GB" altLang="en-US" sz="1000"/>
              <a:t>Esselburn et al. (2013) J. Dairy Sci. 96: 5826-5835</a:t>
            </a:r>
          </a:p>
          <a:p>
            <a:r>
              <a:rPr lang="en-GB" altLang="en-US" sz="1000"/>
              <a:t>Guilloteau et al. (2009) J. Dairy Sci. 92: 1038-1049</a:t>
            </a:r>
          </a:p>
          <a:p>
            <a:r>
              <a:rPr lang="en-GB" altLang="en-US" sz="1000"/>
              <a:t>Hill et al. (2011) J. Dairy Sci. 94: 3936-3948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92F5B-C41C-483B-A0B6-86C95056D91F}"/>
              </a:ext>
            </a:extLst>
          </p:cNvPr>
          <p:cNvSpPr txBox="1"/>
          <p:nvPr/>
        </p:nvSpPr>
        <p:spPr>
          <a:xfrm>
            <a:off x="218025" y="1294171"/>
            <a:ext cx="275055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/>
              <a:t>C4:0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400" dirty="0" err="1"/>
              <a:t>Anitimikrobiální</a:t>
            </a:r>
            <a:r>
              <a:rPr lang="cs-CZ" sz="1400" dirty="0"/>
              <a:t> (ve slezu)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Stimuluje tok krve ve střevech a proliferaci střevních buněk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Inhibuje střevní apoptózu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Podporuje absorpci vody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Podporuje syntézu gastrointestinálních hormonů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Zvyšuje sekreci enzymů</a:t>
            </a:r>
            <a:endParaRPr lang="en-GB" sz="1400" dirty="0"/>
          </a:p>
        </p:txBody>
      </p:sp>
      <p:sp>
        <p:nvSpPr>
          <p:cNvPr id="52230" name="TextBox 9">
            <a:extLst>
              <a:ext uri="{FF2B5EF4-FFF2-40B4-BE49-F238E27FC236}">
                <a16:creationId xmlns:a16="http://schemas.microsoft.com/office/drawing/2014/main" id="{BCF29EF6-4CBF-41EF-AD2D-B979EA6FD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806" y="1378754"/>
            <a:ext cx="2402044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en-US" sz="1400" dirty="0"/>
              <a:t>Souhrn odezvy v růstů po přidání </a:t>
            </a:r>
            <a:r>
              <a:rPr lang="en-GB" altLang="en-US" sz="1400" dirty="0" err="1"/>
              <a:t>C4:0</a:t>
            </a:r>
            <a:r>
              <a:rPr lang="en-GB" altLang="en-US" sz="1400" dirty="0"/>
              <a:t> </a:t>
            </a:r>
            <a:r>
              <a:rPr lang="cs-CZ" altLang="en-US" sz="1400" dirty="0"/>
              <a:t>do mléčné náhražky</a:t>
            </a:r>
            <a:r>
              <a:rPr lang="en-GB" altLang="en-US" sz="1400" dirty="0"/>
              <a:t>: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8AA8DCC-342A-466C-ADEF-FA3C24FE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748712" cy="836613"/>
          </a:xfrm>
        </p:spPr>
        <p:txBody>
          <a:bodyPr/>
          <a:lstStyle/>
          <a:p>
            <a:r>
              <a:rPr lang="cs-CZ" altLang="en-US" dirty="0"/>
              <a:t>Mastné kyseliny se středním řetězcem </a:t>
            </a:r>
            <a:r>
              <a:rPr lang="en-GB" altLang="en-US" dirty="0"/>
              <a:t>(MCFA)</a:t>
            </a:r>
            <a:endParaRPr lang="nl-NL" altLang="en-US" dirty="0"/>
          </a:p>
        </p:txBody>
      </p:sp>
      <p:sp>
        <p:nvSpPr>
          <p:cNvPr id="53251" name="TextBox 6">
            <a:extLst>
              <a:ext uri="{FF2B5EF4-FFF2-40B4-BE49-F238E27FC236}">
                <a16:creationId xmlns:a16="http://schemas.microsoft.com/office/drawing/2014/main" id="{908417A2-FC74-43B3-8821-5AA476DD1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4625"/>
            <a:ext cx="3786188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1000"/>
              <a:t>Mills et al. (2010) J. Dairy Sci. 93: 4262-4273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5ED751-3BE4-4627-ABFB-0EA2B0099FD8}"/>
              </a:ext>
            </a:extLst>
          </p:cNvPr>
          <p:cNvSpPr txBox="1"/>
          <p:nvPr/>
        </p:nvSpPr>
        <p:spPr>
          <a:xfrm>
            <a:off x="179388" y="1268413"/>
            <a:ext cx="2951162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/>
              <a:t>MCFA (C8:0, C10:0, C12:0, C14:0)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Přímý zdroj energie </a:t>
            </a:r>
            <a:r>
              <a:rPr lang="en-GB" sz="1400" dirty="0"/>
              <a:t>(</a:t>
            </a:r>
            <a:r>
              <a:rPr lang="cs-CZ" sz="1400" dirty="0"/>
              <a:t>jsou efektivně oxidovány</a:t>
            </a:r>
            <a:r>
              <a:rPr lang="en-GB" sz="1400" dirty="0"/>
              <a:t>, </a:t>
            </a:r>
            <a:r>
              <a:rPr lang="cs-CZ" sz="1400" dirty="0"/>
              <a:t>ušetří se glukóza</a:t>
            </a:r>
            <a:r>
              <a:rPr lang="en-GB" sz="14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Antibakteriální a antivirové</a:t>
            </a:r>
            <a:endParaRPr lang="en-GB" sz="1400" dirty="0"/>
          </a:p>
        </p:txBody>
      </p:sp>
      <p:sp>
        <p:nvSpPr>
          <p:cNvPr id="53253" name="TextBox 9">
            <a:extLst>
              <a:ext uri="{FF2B5EF4-FFF2-40B4-BE49-F238E27FC236}">
                <a16:creationId xmlns:a16="http://schemas.microsoft.com/office/drawing/2014/main" id="{3065ED85-E059-44FB-83B3-141373CCC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424113"/>
            <a:ext cx="2951162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en-US" sz="1400" dirty="0"/>
              <a:t>V mléčných náhražkách jsou obsaženy v kokosovém nebo palmojádrovém oleji</a:t>
            </a:r>
            <a:endParaRPr lang="en-GB" altLang="en-US" sz="1400" dirty="0"/>
          </a:p>
        </p:txBody>
      </p:sp>
      <p:pic>
        <p:nvPicPr>
          <p:cNvPr id="53254" name="Picture 2">
            <a:extLst>
              <a:ext uri="{FF2B5EF4-FFF2-40B4-BE49-F238E27FC236}">
                <a16:creationId xmlns:a16="http://schemas.microsoft.com/office/drawing/2014/main" id="{6F76B90C-8F5F-4991-AFD6-31E0CF26D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96975"/>
            <a:ext cx="457993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255" name="Straight Arrow Connector 4">
            <a:extLst>
              <a:ext uri="{FF2B5EF4-FFF2-40B4-BE49-F238E27FC236}">
                <a16:creationId xmlns:a16="http://schemas.microsoft.com/office/drawing/2014/main" id="{7BF84A8B-3153-4D0C-8DF2-8539050FFE48}"/>
              </a:ext>
            </a:extLst>
          </p:cNvPr>
          <p:cNvCxnSpPr>
            <a:cxnSpLocks noChangeShapeType="1"/>
            <a:stCxn id="53253" idx="3"/>
          </p:cNvCxnSpPr>
          <p:nvPr/>
        </p:nvCxnSpPr>
        <p:spPr bwMode="auto">
          <a:xfrm flipV="1">
            <a:off x="3130550" y="2685723"/>
            <a:ext cx="720725" cy="10772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BEEE337-2164-4EC4-9508-EA12A432B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29170"/>
              </p:ext>
            </p:extLst>
          </p:nvPr>
        </p:nvGraphicFramePr>
        <p:xfrm>
          <a:off x="4140200" y="4294188"/>
          <a:ext cx="4583114" cy="1151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en-GB" sz="1400" b="0" dirty="0"/>
                    </a:p>
                  </a:txBody>
                  <a:tcPr marL="91426" marR="9142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Sádlo</a:t>
                      </a:r>
                      <a:endParaRPr lang="en-GB" sz="1400" b="0" dirty="0"/>
                    </a:p>
                  </a:txBody>
                  <a:tcPr marL="91426" marR="9142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Kokos</a:t>
                      </a:r>
                      <a:endParaRPr lang="en-GB" sz="1400" b="0" dirty="0"/>
                    </a:p>
                  </a:txBody>
                  <a:tcPr marL="91426" marR="9142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P</a:t>
                      </a:r>
                    </a:p>
                  </a:txBody>
                  <a:tcPr marL="91426" marR="91426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42">
                <a:tc>
                  <a:txBody>
                    <a:bodyPr/>
                    <a:lstStyle/>
                    <a:p>
                      <a:r>
                        <a:rPr lang="cs-CZ" sz="1400" dirty="0"/>
                        <a:t>Přírůstek hmotnosti </a:t>
                      </a:r>
                      <a:r>
                        <a:rPr lang="en-GB" sz="1400" baseline="0" dirty="0"/>
                        <a:t>(kg/d)</a:t>
                      </a:r>
                      <a:endParaRPr lang="en-GB" sz="1400" dirty="0"/>
                    </a:p>
                  </a:txBody>
                  <a:tcPr marL="91426" marR="9142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0.99</a:t>
                      </a:r>
                    </a:p>
                  </a:txBody>
                  <a:tcPr marL="91426" marR="9142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0.94</a:t>
                      </a:r>
                    </a:p>
                  </a:txBody>
                  <a:tcPr marL="91426" marR="9142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ns</a:t>
                      </a:r>
                    </a:p>
                  </a:txBody>
                  <a:tcPr marL="91426" marR="91426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cs-CZ" sz="1400" dirty="0"/>
                        <a:t>Efektivita krmiva</a:t>
                      </a:r>
                      <a:endParaRPr lang="en-GB" sz="1400" dirty="0"/>
                    </a:p>
                  </a:txBody>
                  <a:tcPr marL="91426" marR="9142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0.78</a:t>
                      </a:r>
                    </a:p>
                  </a:txBody>
                  <a:tcPr marL="91426" marR="9142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0.76</a:t>
                      </a:r>
                    </a:p>
                  </a:txBody>
                  <a:tcPr marL="91426" marR="9142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ns</a:t>
                      </a:r>
                    </a:p>
                  </a:txBody>
                  <a:tcPr marL="91426" marR="91426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278" name="TextBox 12">
            <a:extLst>
              <a:ext uri="{FF2B5EF4-FFF2-40B4-BE49-F238E27FC236}">
                <a16:creationId xmlns:a16="http://schemas.microsoft.com/office/drawing/2014/main" id="{309F4E55-FA1B-4C6A-B92D-752DB06EA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4442290"/>
            <a:ext cx="2951163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en-US" sz="1400" dirty="0"/>
              <a:t>Žádná odezva na částečnou náhradu sádla kokosovým olejem</a:t>
            </a:r>
            <a:r>
              <a:rPr lang="en-GB" altLang="en-US" sz="1400" baseline="30000" dirty="0"/>
              <a:t>1</a:t>
            </a:r>
          </a:p>
        </p:txBody>
      </p:sp>
      <p:cxnSp>
        <p:nvCxnSpPr>
          <p:cNvPr id="53279" name="Straight Arrow Connector 14">
            <a:extLst>
              <a:ext uri="{FF2B5EF4-FFF2-40B4-BE49-F238E27FC236}">
                <a16:creationId xmlns:a16="http://schemas.microsoft.com/office/drawing/2014/main" id="{9855BC29-AF7D-4B5E-ACAE-FB922957771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24200" y="4794250"/>
            <a:ext cx="72707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3">
            <a:extLst>
              <a:ext uri="{FF2B5EF4-FFF2-40B4-BE49-F238E27FC236}">
                <a16:creationId xmlns:a16="http://schemas.microsoft.com/office/drawing/2014/main" id="{2CEDBD41-B24C-4D23-8DB2-D8F4ACF7F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7" y="3657580"/>
            <a:ext cx="5123018" cy="307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itle 1">
            <a:extLst>
              <a:ext uri="{FF2B5EF4-FFF2-40B4-BE49-F238E27FC236}">
                <a16:creationId xmlns:a16="http://schemas.microsoft.com/office/drawing/2014/main" id="{461E502E-A124-496B-9709-CDFAE9BA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Optimální vyvážení mastných kyselin</a:t>
            </a:r>
            <a:endParaRPr lang="nl-NL" altLang="en-US" dirty="0"/>
          </a:p>
        </p:txBody>
      </p:sp>
      <p:sp>
        <p:nvSpPr>
          <p:cNvPr id="55299" name="TextBox 6">
            <a:extLst>
              <a:ext uri="{FF2B5EF4-FFF2-40B4-BE49-F238E27FC236}">
                <a16:creationId xmlns:a16="http://schemas.microsoft.com/office/drawing/2014/main" id="{87C00A0D-4CF1-4B0E-972A-66891D16F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6335541"/>
            <a:ext cx="200657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1000" dirty="0" err="1"/>
              <a:t>Esselburn</a:t>
            </a:r>
            <a:r>
              <a:rPr lang="en-GB" altLang="en-US" sz="1000" dirty="0"/>
              <a:t> et al. (2013) </a:t>
            </a:r>
          </a:p>
          <a:p>
            <a:r>
              <a:rPr lang="en-GB" altLang="en-US" sz="1000" dirty="0"/>
              <a:t>J. Dairy Sci. 96: 5826-5835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E3D49-1EB6-41BA-B207-2592A0E0D5C4}"/>
              </a:ext>
            </a:extLst>
          </p:cNvPr>
          <p:cNvSpPr txBox="1"/>
          <p:nvPr/>
        </p:nvSpPr>
        <p:spPr>
          <a:xfrm>
            <a:off x="462838" y="1265816"/>
            <a:ext cx="295116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400" dirty="0"/>
              <a:t>Tři mléčné náhražky se </a:t>
            </a:r>
            <a:r>
              <a:rPr lang="en-GB" sz="1400" dirty="0"/>
              <a:t> 17% </a:t>
            </a:r>
            <a:r>
              <a:rPr lang="cs-CZ" sz="1400" dirty="0"/>
              <a:t>tuku</a:t>
            </a:r>
            <a:r>
              <a:rPr lang="en-GB" sz="14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Kontrola </a:t>
            </a:r>
            <a:r>
              <a:rPr lang="en-GB" sz="1400" dirty="0"/>
              <a:t>= </a:t>
            </a:r>
            <a:r>
              <a:rPr lang="cs-CZ" sz="1400" dirty="0"/>
              <a:t>živočišný tuk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FA-S = </a:t>
            </a:r>
            <a:r>
              <a:rPr lang="cs-CZ" sz="1400" dirty="0"/>
              <a:t>optimalizovaný na MK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MF = </a:t>
            </a:r>
            <a:r>
              <a:rPr lang="cs-CZ" sz="1400" dirty="0"/>
              <a:t>mléčný tuk</a:t>
            </a:r>
            <a:endParaRPr lang="en-GB" sz="1400" dirty="0"/>
          </a:p>
        </p:txBody>
      </p:sp>
      <p:sp>
        <p:nvSpPr>
          <p:cNvPr id="55301" name="TextBox 9">
            <a:extLst>
              <a:ext uri="{FF2B5EF4-FFF2-40B4-BE49-F238E27FC236}">
                <a16:creationId xmlns:a16="http://schemas.microsoft.com/office/drawing/2014/main" id="{D374834B-DA3C-4114-9E50-58ED38935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38" y="3167390"/>
            <a:ext cx="2531500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en-US" sz="1400" dirty="0"/>
              <a:t>Optimalizovaná směs tuků byla lepší než živočišný tuk</a:t>
            </a:r>
            <a:endParaRPr lang="en-GB" altLang="en-US" sz="1400" dirty="0"/>
          </a:p>
        </p:txBody>
      </p:sp>
      <p:pic>
        <p:nvPicPr>
          <p:cNvPr id="55302" name="Picture 2">
            <a:extLst>
              <a:ext uri="{FF2B5EF4-FFF2-40B4-BE49-F238E27FC236}">
                <a16:creationId xmlns:a16="http://schemas.microsoft.com/office/drawing/2014/main" id="{6E6650C4-CFE0-4670-B644-C38B246E4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70" y="920346"/>
            <a:ext cx="4583113" cy="279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>
            <a:extLst>
              <a:ext uri="{FF2B5EF4-FFF2-40B4-BE49-F238E27FC236}">
                <a16:creationId xmlns:a16="http://schemas.microsoft.com/office/drawing/2014/main" id="{8D00F3A9-7E1F-4340-AA24-255C55AE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/>
              <a:t>Lipidomika</a:t>
            </a:r>
            <a:r>
              <a:rPr lang="cs-CZ" altLang="en-US" dirty="0"/>
              <a:t> mléka</a:t>
            </a:r>
            <a:endParaRPr lang="en-GB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70A49-AE52-450E-ABEE-6ECE4B8A4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874713"/>
            <a:ext cx="1974850" cy="591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TextBox 5">
            <a:extLst>
              <a:ext uri="{FF2B5EF4-FFF2-40B4-BE49-F238E27FC236}">
                <a16:creationId xmlns:a16="http://schemas.microsoft.com/office/drawing/2014/main" id="{7186B722-C5B1-4C67-81A9-8213CC64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3582988"/>
            <a:ext cx="63248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en-US" sz="2000" dirty="0"/>
              <a:t>Tuk</a:t>
            </a:r>
            <a:endParaRPr lang="en-GB" alt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885336-62D7-4EDB-BF9D-CCCD21FD2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49500"/>
            <a:ext cx="2663825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F09ED5-468E-4F79-9AB2-A619BBEA83E8}"/>
              </a:ext>
            </a:extLst>
          </p:cNvPr>
          <p:cNvCxnSpPr/>
          <p:nvPr/>
        </p:nvCxnSpPr>
        <p:spPr>
          <a:xfrm flipV="1">
            <a:off x="604838" y="874713"/>
            <a:ext cx="6313487" cy="27082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73EB35-213C-40DB-8AA2-0B87AE1DCC2D}"/>
              </a:ext>
            </a:extLst>
          </p:cNvPr>
          <p:cNvCxnSpPr/>
          <p:nvPr/>
        </p:nvCxnSpPr>
        <p:spPr>
          <a:xfrm>
            <a:off x="604838" y="3983038"/>
            <a:ext cx="6313487" cy="2806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5CABE9-92CA-4389-8E7B-3350E006F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4806950"/>
            <a:ext cx="1927131" cy="203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900" dirty="0"/>
              <a:t>CE = </a:t>
            </a:r>
            <a:r>
              <a:rPr lang="cs-CZ" altLang="en-US" sz="900" dirty="0"/>
              <a:t>ester cholesterolu</a:t>
            </a:r>
            <a:endParaRPr lang="en-GB" altLang="en-US" sz="900" dirty="0"/>
          </a:p>
          <a:p>
            <a:r>
              <a:rPr lang="en-GB" altLang="en-US" sz="900" dirty="0"/>
              <a:t>TAG = triacylglycerol</a:t>
            </a:r>
          </a:p>
          <a:p>
            <a:r>
              <a:rPr lang="en-GB" altLang="en-US" sz="900" dirty="0"/>
              <a:t>DAG = diacylglycerol</a:t>
            </a:r>
          </a:p>
          <a:p>
            <a:r>
              <a:rPr lang="en-GB" altLang="en-US" sz="900" dirty="0"/>
              <a:t>CHOL = cholesterol</a:t>
            </a:r>
          </a:p>
          <a:p>
            <a:r>
              <a:rPr lang="en-GB" altLang="en-US" sz="900" dirty="0"/>
              <a:t>MAG = monoacylglycerol</a:t>
            </a:r>
          </a:p>
          <a:p>
            <a:r>
              <a:rPr lang="en-GB" altLang="en-US" sz="900" dirty="0" err="1"/>
              <a:t>GLUCER</a:t>
            </a:r>
            <a:r>
              <a:rPr lang="en-GB" altLang="en-US" sz="900" dirty="0"/>
              <a:t> = </a:t>
            </a:r>
            <a:r>
              <a:rPr lang="en-GB" altLang="en-US" sz="900" dirty="0" err="1"/>
              <a:t>glucosylceramid</a:t>
            </a:r>
            <a:r>
              <a:rPr lang="cs-CZ" altLang="en-US" sz="900" dirty="0"/>
              <a:t>y</a:t>
            </a:r>
            <a:endParaRPr lang="en-GB" altLang="en-US" sz="900" dirty="0"/>
          </a:p>
          <a:p>
            <a:r>
              <a:rPr lang="en-GB" altLang="en-US" sz="900" dirty="0"/>
              <a:t>LACER = </a:t>
            </a:r>
            <a:r>
              <a:rPr lang="en-GB" altLang="en-US" sz="900" dirty="0" err="1"/>
              <a:t>lactosylceramid</a:t>
            </a:r>
            <a:r>
              <a:rPr lang="cs-CZ" altLang="en-US" sz="900" dirty="0"/>
              <a:t>y</a:t>
            </a:r>
            <a:endParaRPr lang="en-GB" altLang="en-US" sz="900" dirty="0"/>
          </a:p>
          <a:p>
            <a:r>
              <a:rPr lang="en-GB" altLang="en-US" sz="900" dirty="0"/>
              <a:t>PL = </a:t>
            </a:r>
            <a:r>
              <a:rPr lang="cs-CZ" altLang="en-US" sz="900" dirty="0"/>
              <a:t>polární lipidy</a:t>
            </a:r>
            <a:endParaRPr lang="en-GB" altLang="en-US" sz="900" dirty="0"/>
          </a:p>
          <a:p>
            <a:r>
              <a:rPr lang="en-GB" altLang="en-US" sz="900" dirty="0"/>
              <a:t>PA = </a:t>
            </a:r>
            <a:r>
              <a:rPr lang="cs-CZ" altLang="en-US" sz="900" dirty="0"/>
              <a:t>kyselina fosfatidová</a:t>
            </a:r>
            <a:endParaRPr lang="en-GB" altLang="en-US" sz="900" dirty="0"/>
          </a:p>
          <a:p>
            <a:r>
              <a:rPr lang="en-GB" altLang="en-US" sz="900" dirty="0"/>
              <a:t>PE = </a:t>
            </a:r>
            <a:r>
              <a:rPr lang="cs-CZ" altLang="en-US" sz="900" dirty="0"/>
              <a:t>f</a:t>
            </a:r>
            <a:r>
              <a:rPr lang="en-GB" altLang="en-US" sz="900" dirty="0" err="1"/>
              <a:t>osphatidylethanolamin</a:t>
            </a:r>
            <a:endParaRPr lang="en-GB" altLang="en-US" sz="900" dirty="0"/>
          </a:p>
          <a:p>
            <a:r>
              <a:rPr lang="en-GB" altLang="en-US" sz="900" dirty="0"/>
              <a:t>PI = </a:t>
            </a:r>
            <a:r>
              <a:rPr lang="cs-CZ" altLang="en-US" sz="900" dirty="0"/>
              <a:t>f</a:t>
            </a:r>
            <a:r>
              <a:rPr lang="en-GB" altLang="en-US" sz="900" dirty="0" err="1"/>
              <a:t>osphatidylinositol</a:t>
            </a:r>
            <a:endParaRPr lang="en-GB" altLang="en-US" sz="900" dirty="0"/>
          </a:p>
          <a:p>
            <a:r>
              <a:rPr lang="en-GB" altLang="en-US" sz="900" dirty="0"/>
              <a:t>PS = </a:t>
            </a:r>
            <a:r>
              <a:rPr lang="cs-CZ" altLang="en-US" sz="900" dirty="0"/>
              <a:t>f</a:t>
            </a:r>
            <a:r>
              <a:rPr lang="en-GB" altLang="en-US" sz="900" dirty="0" err="1"/>
              <a:t>osphatidylserine</a:t>
            </a:r>
            <a:endParaRPr lang="en-GB" altLang="en-US" sz="900" dirty="0"/>
          </a:p>
          <a:p>
            <a:r>
              <a:rPr lang="en-GB" altLang="en-US" sz="900" dirty="0"/>
              <a:t>PC = </a:t>
            </a:r>
            <a:r>
              <a:rPr lang="cs-CZ" altLang="en-US" sz="900" dirty="0"/>
              <a:t>f</a:t>
            </a:r>
            <a:r>
              <a:rPr lang="en-GB" altLang="en-US" sz="900" dirty="0" err="1"/>
              <a:t>sphatidylcholine</a:t>
            </a:r>
            <a:endParaRPr lang="en-GB" altLang="en-US" sz="900" dirty="0"/>
          </a:p>
          <a:p>
            <a:r>
              <a:rPr lang="en-GB" altLang="en-US" sz="900" dirty="0"/>
              <a:t>SM = sphingomyelin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7F193-1817-4728-A00D-7B3605EFB8EF}"/>
              </a:ext>
            </a:extLst>
          </p:cNvPr>
          <p:cNvSpPr txBox="1"/>
          <p:nvPr/>
        </p:nvSpPr>
        <p:spPr>
          <a:xfrm>
            <a:off x="1509713" y="3182938"/>
            <a:ext cx="15494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/>
              <a:t>Globule mléčného tuku</a:t>
            </a:r>
            <a:r>
              <a:rPr lang="en-GB" sz="1200" dirty="0"/>
              <a:t>:</a:t>
            </a:r>
          </a:p>
          <a:p>
            <a:pPr>
              <a:defRPr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200" dirty="0"/>
              <a:t>velké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200" dirty="0"/>
              <a:t>malé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200" dirty="0" err="1"/>
              <a:t>laktosomy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200" dirty="0" err="1"/>
              <a:t>exosomy</a:t>
            </a:r>
            <a:endParaRPr lang="en-GB" sz="1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B23D45-E645-49C6-BAB1-E02350A7D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017588"/>
            <a:ext cx="3289300" cy="1211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3EE71759-F0F8-488D-A7DB-06BA82DE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Příklad: antibakteriální </a:t>
            </a:r>
            <a:r>
              <a:rPr lang="cs-CZ" altLang="en-US" dirty="0" err="1"/>
              <a:t>sfingolipidy</a:t>
            </a:r>
            <a:endParaRPr lang="nl-NL" altLang="en-US" dirty="0"/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E5F0A97B-A714-4B5F-92A5-1AA05D622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err="1"/>
              <a:t>Lysosfingomyelin</a:t>
            </a:r>
            <a:r>
              <a:rPr lang="en-GB" altLang="en-US" sz="1800" dirty="0"/>
              <a:t> </a:t>
            </a:r>
          </a:p>
          <a:p>
            <a:pPr lvl="1"/>
            <a:r>
              <a:rPr lang="cs-CZ" altLang="en-US" sz="1600" dirty="0"/>
              <a:t>Vysoce baktericidní účinek vůči </a:t>
            </a:r>
            <a:r>
              <a:rPr lang="en-GB" altLang="en-US" sz="1600" i="1" dirty="0"/>
              <a:t>Campylobacter </a:t>
            </a:r>
            <a:r>
              <a:rPr lang="en-GB" altLang="en-US" sz="1600" i="1" dirty="0" err="1"/>
              <a:t>jejuni</a:t>
            </a:r>
            <a:r>
              <a:rPr lang="en-GB" altLang="en-US" sz="1600" i="1" dirty="0"/>
              <a:t>, Listeria </a:t>
            </a:r>
            <a:r>
              <a:rPr lang="en-GB" altLang="en-US" sz="1600" i="1" dirty="0" err="1"/>
              <a:t>monocitogenes</a:t>
            </a:r>
            <a:r>
              <a:rPr lang="en-GB" altLang="en-US" sz="1600" i="1" dirty="0"/>
              <a:t> </a:t>
            </a:r>
            <a:r>
              <a:rPr lang="en-GB" altLang="en-US" sz="1600" dirty="0"/>
              <a:t>a</a:t>
            </a:r>
            <a:r>
              <a:rPr lang="en-GB" altLang="en-US" sz="1600" i="1" dirty="0"/>
              <a:t> Clostridium perfringens</a:t>
            </a:r>
          </a:p>
          <a:p>
            <a:pPr lvl="1"/>
            <a:r>
              <a:rPr lang="cs-CZ" altLang="en-US" sz="1600" dirty="0"/>
              <a:t>Mírně baktericidní vůči </a:t>
            </a:r>
            <a:r>
              <a:rPr lang="en-GB" altLang="en-US" sz="1600" i="1" dirty="0"/>
              <a:t>E. coli </a:t>
            </a:r>
            <a:r>
              <a:rPr lang="en-GB" altLang="en-US" sz="1600" dirty="0"/>
              <a:t>a </a:t>
            </a:r>
            <a:r>
              <a:rPr lang="en-GB" altLang="en-US" sz="1600" i="1" dirty="0"/>
              <a:t>Salmonella enteritidis</a:t>
            </a:r>
          </a:p>
          <a:p>
            <a:pPr marL="457200" lvl="1" indent="0">
              <a:buNone/>
            </a:pPr>
            <a:endParaRPr lang="en-GB" altLang="en-US" dirty="0"/>
          </a:p>
          <a:p>
            <a:pPr marL="57150" indent="0"/>
            <a:r>
              <a:rPr lang="cs-CZ" altLang="en-US" sz="1800" dirty="0"/>
              <a:t>Mléko obohacené membránami globulí mléčného tuku</a:t>
            </a:r>
            <a:r>
              <a:rPr lang="en-GB" altLang="en-US" sz="1800" dirty="0"/>
              <a:t> (</a:t>
            </a:r>
            <a:r>
              <a:rPr lang="cs-CZ" altLang="en-US" sz="1800" dirty="0"/>
              <a:t>zdroj fosfolipidů</a:t>
            </a:r>
            <a:r>
              <a:rPr lang="en-GB" altLang="en-US" sz="1800" dirty="0"/>
              <a:t>) </a:t>
            </a:r>
            <a:r>
              <a:rPr lang="cs-CZ" altLang="en-US" sz="1800" dirty="0"/>
              <a:t>chrání před infekcemi trávicího traktu u dětí.</a:t>
            </a:r>
            <a:endParaRPr lang="en-GB" altLang="en-US" sz="1800" dirty="0"/>
          </a:p>
          <a:p>
            <a:endParaRPr lang="en-GB" altLang="en-US" sz="1800" dirty="0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CF5D791C-D225-474E-BE47-390C0DECB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3" y="6092825"/>
            <a:ext cx="292735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</a:rPr>
              <a:t>Sprong et al. (2001, 2002)</a:t>
            </a:r>
          </a:p>
          <a:p>
            <a:r>
              <a:rPr lang="en-GB" altLang="en-US" sz="1200">
                <a:solidFill>
                  <a:srgbClr val="000000"/>
                </a:solidFill>
              </a:rPr>
              <a:t>Veereman-Wauters et al. (2012)</a:t>
            </a:r>
          </a:p>
          <a:p>
            <a:r>
              <a:rPr lang="en-GB" altLang="en-US" sz="1200">
                <a:solidFill>
                  <a:srgbClr val="000000"/>
                </a:solidFill>
              </a:rPr>
              <a:t>Contarini and Povolo (2013)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03096" y="6356350"/>
            <a:ext cx="261392" cy="365125"/>
          </a:xfrm>
          <a:prstGeom prst="rect">
            <a:avLst/>
          </a:prstGeom>
        </p:spPr>
        <p:txBody>
          <a:bodyPr/>
          <a:lstStyle/>
          <a:p>
            <a:fld id="{80D6757C-AADA-42E6-900C-AE6D99EF5A31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39</a:t>
            </a:fld>
            <a:endParaRPr lang="en-GB" dirty="0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Hlubší pohled</a:t>
            </a:r>
            <a:r>
              <a:rPr lang="en-GB" dirty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2481175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59" y="1686064"/>
            <a:ext cx="2481175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08" y="1700809"/>
            <a:ext cx="2481175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20527" y="1231268"/>
            <a:ext cx="1073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Bílkoviny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4863" y="1231268"/>
            <a:ext cx="7777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Lipidy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1127" y="1231268"/>
            <a:ext cx="1170513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Sacharidy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2951" y="2276872"/>
            <a:ext cx="161614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Dusíkaté látky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8519" y="3068960"/>
            <a:ext cx="1011815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Proteiny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501" y="3861048"/>
            <a:ext cx="1625317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Aminokysleiny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6831" y="2270832"/>
            <a:ext cx="118814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Hrubý tuk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9990" y="3068960"/>
            <a:ext cx="71551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lipidy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3966" y="3861048"/>
            <a:ext cx="178882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Mastné </a:t>
            </a:r>
            <a:r>
              <a:rPr lang="cs-CZ" dirty="0" err="1">
                <a:solidFill>
                  <a:srgbClr val="0070C0"/>
                </a:solidFill>
              </a:rPr>
              <a:t>kysleiny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1087" y="2708920"/>
            <a:ext cx="9637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Laktóza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9120" y="3718773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Složené sacharidy</a:t>
            </a:r>
            <a:endParaRPr lang="en-GB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406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BDBDBED-2EE1-4A6C-936C-68B0D547ED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0188" y="228600"/>
            <a:ext cx="8913812" cy="533400"/>
          </a:xfrm>
        </p:spPr>
        <p:txBody>
          <a:bodyPr/>
          <a:lstStyle/>
          <a:p>
            <a:pPr algn="l"/>
            <a:r>
              <a:rPr lang="cs-CZ" alt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Produkce mléka na první laktaci x průměrný denní přírůstek od narození do zapuštění</a:t>
            </a:r>
            <a:endParaRPr lang="en-US" altLang="en-US" sz="3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7730A01-3E3C-4A5A-97E4-EF7FABB92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459813"/>
              </p:ext>
            </p:extLst>
          </p:nvPr>
        </p:nvGraphicFramePr>
        <p:xfrm>
          <a:off x="230981" y="1143000"/>
          <a:ext cx="8634351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2" name="TextBox 1">
            <a:extLst>
              <a:ext uri="{FF2B5EF4-FFF2-40B4-BE49-F238E27FC236}">
                <a16:creationId xmlns:a16="http://schemas.microsoft.com/office/drawing/2014/main" id="{F7DCF7DA-CC0C-4D4B-83A5-455ED7C21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381750"/>
            <a:ext cx="4319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Mike Van </a:t>
            </a:r>
            <a:r>
              <a:rPr kumimoji="0" lang="en-GB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Amburgh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, Cornell University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1" y="0"/>
            <a:ext cx="8229600" cy="836613"/>
          </a:xfrm>
        </p:spPr>
        <p:txBody>
          <a:bodyPr/>
          <a:lstStyle/>
          <a:p>
            <a:r>
              <a:rPr lang="cs-CZ" dirty="0"/>
              <a:t>Mléčné oligosacharidy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89" y="1099247"/>
            <a:ext cx="8206221" cy="47636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50912" y="5696514"/>
            <a:ext cx="376667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/>
              <a:t>Monosacharidy</a:t>
            </a:r>
            <a:r>
              <a:rPr lang="en-GB" sz="1200" dirty="0"/>
              <a:t>:</a:t>
            </a:r>
          </a:p>
          <a:p>
            <a:r>
              <a:rPr lang="cs-CZ" sz="1200" dirty="0"/>
              <a:t>Modrá kolečka </a:t>
            </a:r>
            <a:r>
              <a:rPr lang="en-GB" sz="1200" dirty="0"/>
              <a:t>= </a:t>
            </a:r>
            <a:r>
              <a:rPr lang="cs-CZ" sz="1200" dirty="0"/>
              <a:t>glukóza</a:t>
            </a:r>
            <a:endParaRPr lang="en-GB" sz="1200" dirty="0"/>
          </a:p>
          <a:p>
            <a:r>
              <a:rPr lang="cs-CZ" sz="1200" dirty="0"/>
              <a:t>Modré čtverečky</a:t>
            </a:r>
            <a:r>
              <a:rPr lang="en-GB" sz="1200" dirty="0"/>
              <a:t>= N-</a:t>
            </a:r>
            <a:r>
              <a:rPr lang="en-GB" sz="1200" dirty="0" err="1"/>
              <a:t>acetylglu</a:t>
            </a:r>
            <a:r>
              <a:rPr lang="cs-CZ" sz="1200" dirty="0"/>
              <a:t>k</a:t>
            </a:r>
            <a:r>
              <a:rPr lang="en-GB" sz="1200" dirty="0" err="1"/>
              <a:t>osamin</a:t>
            </a:r>
            <a:endParaRPr lang="en-GB" sz="1200" dirty="0"/>
          </a:p>
          <a:p>
            <a:r>
              <a:rPr lang="cs-CZ" sz="1200" dirty="0"/>
              <a:t>Žlutá kolečka </a:t>
            </a:r>
            <a:r>
              <a:rPr lang="en-GB" sz="1200" dirty="0"/>
              <a:t>= </a:t>
            </a:r>
            <a:r>
              <a:rPr lang="cs-CZ" sz="1200" dirty="0"/>
              <a:t>galaktóza</a:t>
            </a:r>
            <a:endParaRPr lang="en-GB" sz="1200" dirty="0"/>
          </a:p>
          <a:p>
            <a:r>
              <a:rPr lang="cs-CZ" sz="1200" dirty="0"/>
              <a:t>Fialové kosočtverce </a:t>
            </a:r>
            <a:r>
              <a:rPr lang="en-GB" sz="1200" dirty="0"/>
              <a:t>= </a:t>
            </a:r>
            <a:r>
              <a:rPr lang="cs-CZ" sz="1200" dirty="0"/>
              <a:t>kyselina </a:t>
            </a:r>
            <a:r>
              <a:rPr lang="en-GB" sz="1200" dirty="0"/>
              <a:t>N-</a:t>
            </a:r>
            <a:r>
              <a:rPr lang="en-GB" sz="1200" dirty="0" err="1"/>
              <a:t>acetylneuramin</a:t>
            </a:r>
            <a:r>
              <a:rPr lang="cs-CZ" sz="1200" dirty="0" err="1"/>
              <a:t>ová</a:t>
            </a:r>
            <a:endParaRPr lang="en-GB" sz="1200" dirty="0"/>
          </a:p>
          <a:p>
            <a:r>
              <a:rPr lang="cs-CZ" sz="1200" dirty="0"/>
              <a:t>Červené trojúhelníčky </a:t>
            </a:r>
            <a:r>
              <a:rPr lang="en-GB" sz="1200" dirty="0"/>
              <a:t>= </a:t>
            </a:r>
            <a:r>
              <a:rPr lang="cs-CZ" sz="1200" dirty="0"/>
              <a:t>fukóza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800C6-9E2A-491D-B7BC-87AE4467FE46}"/>
              </a:ext>
            </a:extLst>
          </p:cNvPr>
          <p:cNvSpPr txBox="1"/>
          <p:nvPr/>
        </p:nvSpPr>
        <p:spPr>
          <a:xfrm>
            <a:off x="251138" y="6342845"/>
            <a:ext cx="2174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Aldredge</a:t>
            </a:r>
            <a:r>
              <a:rPr lang="en-GB" sz="1600" dirty="0"/>
              <a:t> et al. (2013)</a:t>
            </a:r>
          </a:p>
        </p:txBody>
      </p:sp>
    </p:spTree>
    <p:extLst>
      <p:ext uri="{BB962C8B-B14F-4D97-AF65-F5344CB8AC3E}">
        <p14:creationId xmlns:p14="http://schemas.microsoft.com/office/powerpoint/2010/main" val="423429790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9874-5B6D-451C-8D8A-0A2447CF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Volné a vázané oligosacharidy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19E4C-10CC-44C9-BB44-57FD6125C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Kromě volných oligosacharidů obsahuje mléko také oligosacharidy vázané ve formě tzv. </a:t>
            </a:r>
            <a:r>
              <a:rPr lang="cs-CZ" dirty="0" err="1"/>
              <a:t>glykosylovaných</a:t>
            </a:r>
            <a:r>
              <a:rPr lang="cs-CZ" dirty="0"/>
              <a:t> proteinů a lipidů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017F6-686A-4EAB-AB92-A23805B8E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580" y="2155305"/>
            <a:ext cx="5034840" cy="4138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B63FCD-422E-4235-8551-30F9D4099564}"/>
              </a:ext>
            </a:extLst>
          </p:cNvPr>
          <p:cNvSpPr txBox="1"/>
          <p:nvPr/>
        </p:nvSpPr>
        <p:spPr>
          <a:xfrm>
            <a:off x="88386" y="6394361"/>
            <a:ext cx="2114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Pacheco et al. (2015)</a:t>
            </a:r>
          </a:p>
        </p:txBody>
      </p:sp>
    </p:spTree>
    <p:extLst>
      <p:ext uri="{BB962C8B-B14F-4D97-AF65-F5344CB8AC3E}">
        <p14:creationId xmlns:p14="http://schemas.microsoft.com/office/powerpoint/2010/main" val="134721991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Mléčné oligosacharidy: funkce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sz="1800" dirty="0" err="1"/>
              <a:t>Prebiotika</a:t>
            </a:r>
            <a:r>
              <a:rPr lang="en-GB" sz="1800" dirty="0"/>
              <a:t> – </a:t>
            </a:r>
            <a:r>
              <a:rPr lang="cs-CZ" sz="1800" dirty="0"/>
              <a:t>substráty podporující růst příznivých bakterií</a:t>
            </a:r>
            <a:endParaRPr lang="en-GB" sz="1800" dirty="0"/>
          </a:p>
          <a:p>
            <a:pPr marL="228600" indent="-228600">
              <a:buAutoNum type="arabicPeriod"/>
            </a:pPr>
            <a:endParaRPr lang="en-GB" sz="1800" dirty="0"/>
          </a:p>
          <a:p>
            <a:pPr marL="228600" indent="-228600">
              <a:buAutoNum type="arabicPeriod"/>
            </a:pPr>
            <a:r>
              <a:rPr lang="cs-CZ" sz="1800" dirty="0"/>
              <a:t>Zabraňují vázání patogenů na střevní epitel</a:t>
            </a:r>
            <a:endParaRPr lang="en-GB" sz="1800" dirty="0"/>
          </a:p>
          <a:p>
            <a:pPr marL="0" indent="0"/>
            <a:endParaRPr lang="en-GB" sz="2400" dirty="0"/>
          </a:p>
          <a:p>
            <a:pPr marL="0" indent="0"/>
            <a:endParaRPr lang="en-GB" sz="2400" dirty="0"/>
          </a:p>
          <a:p>
            <a:pPr marL="0" indent="0"/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537095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60" y="1221638"/>
            <a:ext cx="4871178" cy="518544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i="1" dirty="0" err="1"/>
              <a:t>Faecalibacterium</a:t>
            </a:r>
            <a:r>
              <a:rPr lang="en-GB" sz="2400" i="1" dirty="0"/>
              <a:t> </a:t>
            </a:r>
            <a:r>
              <a:rPr lang="en-GB" sz="2400" i="1" dirty="0" err="1"/>
              <a:t>prausnitzii</a:t>
            </a:r>
            <a:r>
              <a:rPr lang="en-GB" sz="2400" i="1" dirty="0"/>
              <a:t> </a:t>
            </a:r>
            <a:r>
              <a:rPr lang="cs-CZ" sz="2400" dirty="0"/>
              <a:t>a průjmy u telat</a:t>
            </a:r>
            <a:endParaRPr lang="nl-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615" y="6482617"/>
            <a:ext cx="184883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/>
              <a:t>Oikonomou et </a:t>
            </a:r>
            <a:r>
              <a:rPr lang="en-GB" sz="1200" dirty="0"/>
              <a:t>al. (2013)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810" y="3865029"/>
            <a:ext cx="1885453" cy="2462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sz="1000" dirty="0"/>
              <a:t>Telata odstavená cca. 45. den</a:t>
            </a:r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3A824-AE4A-4E5C-AC04-AB1AD6FAE016}"/>
              </a:ext>
            </a:extLst>
          </p:cNvPr>
          <p:cNvSpPr txBox="1"/>
          <p:nvPr/>
        </p:nvSpPr>
        <p:spPr>
          <a:xfrm>
            <a:off x="3996591" y="1265260"/>
            <a:ext cx="33508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Telata s největší populací </a:t>
            </a:r>
            <a:br>
              <a:rPr lang="cs-CZ" dirty="0"/>
            </a:br>
            <a:r>
              <a:rPr lang="en-GB" i="1" dirty="0"/>
              <a:t>F. </a:t>
            </a:r>
            <a:r>
              <a:rPr lang="en-GB" i="1" dirty="0" err="1"/>
              <a:t>prausnitzii</a:t>
            </a:r>
            <a:r>
              <a:rPr lang="en-GB" i="1" dirty="0"/>
              <a:t> </a:t>
            </a:r>
            <a:r>
              <a:rPr lang="cs-CZ" dirty="0"/>
              <a:t>rostla nejrychleji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06952D-8B92-4E32-84C0-7AA466ED491E}"/>
              </a:ext>
            </a:extLst>
          </p:cNvPr>
          <p:cNvCxnSpPr>
            <a:cxnSpLocks/>
          </p:cNvCxnSpPr>
          <p:nvPr/>
        </p:nvCxnSpPr>
        <p:spPr>
          <a:xfrm flipH="1">
            <a:off x="3361387" y="1616138"/>
            <a:ext cx="63520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CC799CD-10C6-45BC-9B86-E805AC5FB5B8}"/>
              </a:ext>
            </a:extLst>
          </p:cNvPr>
          <p:cNvSpPr txBox="1"/>
          <p:nvPr/>
        </p:nvSpPr>
        <p:spPr>
          <a:xfrm>
            <a:off x="4091037" y="5163710"/>
            <a:ext cx="36040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Telata s největší populací </a:t>
            </a:r>
            <a:r>
              <a:rPr lang="en-GB" i="1" dirty="0"/>
              <a:t>F. </a:t>
            </a:r>
            <a:r>
              <a:rPr lang="en-GB" i="1" dirty="0" err="1"/>
              <a:t>prausnitzii</a:t>
            </a:r>
            <a:r>
              <a:rPr lang="en-GB" i="1" dirty="0"/>
              <a:t> </a:t>
            </a:r>
            <a:r>
              <a:rPr lang="cs-CZ" dirty="0"/>
              <a:t>měla nejméně průjmů</a:t>
            </a:r>
            <a:endParaRPr lang="en-GB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C024C7-A27B-472B-81EB-70A3462F58DC}"/>
              </a:ext>
            </a:extLst>
          </p:cNvPr>
          <p:cNvCxnSpPr/>
          <p:nvPr/>
        </p:nvCxnSpPr>
        <p:spPr>
          <a:xfrm flipH="1">
            <a:off x="3206839" y="5636362"/>
            <a:ext cx="87576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37447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4121AFBE-9D59-3E49-B4A9-6B5CFE27239B}"/>
              </a:ext>
            </a:extLst>
          </p:cNvPr>
          <p:cNvSpPr/>
          <p:nvPr/>
        </p:nvSpPr>
        <p:spPr>
          <a:xfrm>
            <a:off x="230020" y="1262893"/>
            <a:ext cx="28482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Dvě mléčné náhražky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Volac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byly hodnoceny v pilotním experimentu na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University of Liverpool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Mléčná náhražka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2 (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modrá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podporovala více žádoucí fekální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mikrobiom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více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Bifidibacteria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Faecalibacteria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 potřeba dalších výzkumů pro kvantifikaci volných a vázaných oligosacharidů v komponentech mléčných náhražek.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C96F9DA6-EE0E-3049-8DFD-209B30D819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126" y="5945713"/>
            <a:ext cx="2271054" cy="9271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9E16C9-AA37-B44E-B4D8-1A96D11BE5E6}"/>
              </a:ext>
            </a:extLst>
          </p:cNvPr>
          <p:cNvSpPr/>
          <p:nvPr/>
        </p:nvSpPr>
        <p:spPr>
          <a:xfrm>
            <a:off x="10037561" y="-41735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5255" algn="just"/>
            <a:r>
              <a:rPr lang="en-GB" sz="9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900" dirty="0"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CD4E0D-9552-438E-8113-CE27AAC6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dirty="0"/>
              <a:t>Mléčné náhražky </a:t>
            </a:r>
            <a:r>
              <a:rPr lang="cs-CZ" dirty="0" err="1"/>
              <a:t>Volac</a:t>
            </a:r>
            <a:r>
              <a:rPr lang="cs-CZ" dirty="0"/>
              <a:t> a </a:t>
            </a:r>
            <a:r>
              <a:rPr lang="cs-CZ" dirty="0" err="1"/>
              <a:t>mikrobiom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0DF3C-FE34-4876-B5D3-FF5C480D2F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371" y="1262893"/>
            <a:ext cx="5903609" cy="3412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306003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03096" y="6356350"/>
            <a:ext cx="261392" cy="365125"/>
          </a:xfrm>
          <a:prstGeom prst="rect">
            <a:avLst/>
          </a:prstGeom>
        </p:spPr>
        <p:txBody>
          <a:bodyPr/>
          <a:lstStyle/>
          <a:p>
            <a:fld id="{80D6757C-AADA-42E6-900C-AE6D99EF5A31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45</a:t>
            </a:fld>
            <a:endParaRPr lang="en-GB" dirty="0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Hlubší pohled</a:t>
            </a:r>
            <a:r>
              <a:rPr lang="en-GB" dirty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2481175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59" y="1686064"/>
            <a:ext cx="2481175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08" y="1700809"/>
            <a:ext cx="2481175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20527" y="1231268"/>
            <a:ext cx="1073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Bílkoviny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4863" y="1231268"/>
            <a:ext cx="7777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Lipid</a:t>
            </a:r>
            <a:r>
              <a:rPr lang="cs-CZ" dirty="0">
                <a:solidFill>
                  <a:srgbClr val="0070C0"/>
                </a:solidFill>
              </a:rPr>
              <a:t>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1127" y="1231268"/>
            <a:ext cx="1144865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sacharidy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2951" y="2276872"/>
            <a:ext cx="161614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Dusíkaté látky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8519" y="3068960"/>
            <a:ext cx="1011815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Proteiny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501" y="3861048"/>
            <a:ext cx="1625573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Aminokyseliny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6831" y="2270832"/>
            <a:ext cx="118814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Hrubý tuk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9990" y="3068960"/>
            <a:ext cx="77777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Lipidy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3966" y="3861048"/>
            <a:ext cx="178908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Mastné kyseliny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1087" y="2708920"/>
            <a:ext cx="9637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Laktóza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3997" y="3779749"/>
            <a:ext cx="20757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Složené sacharidy</a:t>
            </a:r>
            <a:endParaRPr lang="en-GB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290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11C25F-41BF-4FAD-8234-4F7FEAD08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24815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Etiketa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Učebnice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Hlubší pohled</a:t>
            </a:r>
            <a:r>
              <a:rPr lang="en-GB" dirty="0"/>
              <a:t>…</a:t>
            </a:r>
          </a:p>
          <a:p>
            <a:pPr marL="819150" lvl="1" indent="-342900">
              <a:buFont typeface="+mj-lt"/>
              <a:buAutoNum type="arabicPeriod"/>
            </a:pPr>
            <a:r>
              <a:rPr lang="cs-CZ" dirty="0"/>
              <a:t>Bílkovina</a:t>
            </a:r>
            <a:endParaRPr lang="en-GB" dirty="0"/>
          </a:p>
          <a:p>
            <a:pPr marL="819150" lvl="1" indent="-342900">
              <a:buFont typeface="+mj-lt"/>
              <a:buAutoNum type="arabicPeriod"/>
            </a:pPr>
            <a:r>
              <a:rPr lang="cs-CZ" dirty="0"/>
              <a:t>Tuk</a:t>
            </a:r>
            <a:endParaRPr lang="en-GB" dirty="0"/>
          </a:p>
          <a:p>
            <a:pPr marL="819150" lvl="1" indent="-342900">
              <a:buFont typeface="+mj-lt"/>
              <a:buAutoNum type="arabicPeriod"/>
            </a:pPr>
            <a:r>
              <a:rPr lang="cs-CZ" dirty="0"/>
              <a:t>Sacharidy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05B17-9B66-45E6-8A03-E3A5F981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3294"/>
            <a:ext cx="8229600" cy="1143000"/>
          </a:xfrm>
        </p:spPr>
        <p:txBody>
          <a:bodyPr>
            <a:normAutofit/>
          </a:bodyPr>
          <a:lstStyle/>
          <a:p>
            <a:r>
              <a:rPr lang="cs-CZ" sz="2000" dirty="0"/>
              <a:t>Detailnější pohled na nutriční hodnotu mléčných náhražek pro telata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580943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5B17-9B66-45E6-8A03-E3A5F981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Etiketa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7A027-A8DA-4881-B068-EAACEC292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97" y="1263558"/>
            <a:ext cx="7250806" cy="4832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91181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5B17-9B66-45E6-8A03-E3A5F981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Učebnice</a:t>
            </a:r>
            <a:endParaRPr lang="en-GB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FE8A9D-4C08-4C23-9506-AD02F468A7EA}"/>
              </a:ext>
            </a:extLst>
          </p:cNvPr>
          <p:cNvSpPr/>
          <p:nvPr/>
        </p:nvSpPr>
        <p:spPr>
          <a:xfrm>
            <a:off x="335449" y="1633159"/>
            <a:ext cx="7193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Potřeba </a:t>
            </a:r>
            <a:r>
              <a:rPr lang="en-GB" sz="1600" dirty="0"/>
              <a:t>ME (</a:t>
            </a:r>
            <a:r>
              <a:rPr lang="en-GB" sz="1600" dirty="0" err="1"/>
              <a:t>Mcal</a:t>
            </a:r>
            <a:r>
              <a:rPr lang="en-GB" sz="1600" dirty="0"/>
              <a:t>/d) = 0.1 </a:t>
            </a:r>
            <a:r>
              <a:rPr lang="cs-CZ" sz="1600" dirty="0" err="1"/>
              <a:t>ž.h</a:t>
            </a:r>
            <a:r>
              <a:rPr lang="cs-CZ" sz="1600" dirty="0"/>
              <a:t>.</a:t>
            </a:r>
            <a:r>
              <a:rPr lang="en-GB" sz="1600" baseline="30000" dirty="0"/>
              <a:t>0.75</a:t>
            </a:r>
            <a:r>
              <a:rPr lang="en-GB" sz="1600" dirty="0"/>
              <a:t> + (0.84 </a:t>
            </a:r>
            <a:r>
              <a:rPr lang="cs-CZ" sz="1600" dirty="0" err="1"/>
              <a:t>ž.h</a:t>
            </a:r>
            <a:r>
              <a:rPr lang="cs-CZ" sz="1600" dirty="0"/>
              <a:t>.</a:t>
            </a:r>
            <a:r>
              <a:rPr lang="en-GB" sz="1600" baseline="30000" dirty="0"/>
              <a:t>0.355</a:t>
            </a:r>
            <a:r>
              <a:rPr lang="en-GB" sz="1600" dirty="0"/>
              <a:t>  × </a:t>
            </a:r>
            <a:r>
              <a:rPr lang="cs-CZ" sz="1600" dirty="0"/>
              <a:t>přírůstek hmotnosti</a:t>
            </a:r>
            <a:r>
              <a:rPr lang="en-GB" sz="1600" baseline="30000" dirty="0"/>
              <a:t>1.2)</a:t>
            </a:r>
          </a:p>
          <a:p>
            <a:endParaRPr lang="en-GB" sz="1600" dirty="0"/>
          </a:p>
          <a:p>
            <a:r>
              <a:rPr lang="en-GB" sz="1600" dirty="0"/>
              <a:t>ME </a:t>
            </a:r>
            <a:r>
              <a:rPr lang="cs-CZ" sz="1600" dirty="0"/>
              <a:t>v mléčné náhražce </a:t>
            </a:r>
            <a:r>
              <a:rPr lang="en-GB" sz="1600" dirty="0"/>
              <a:t>(</a:t>
            </a:r>
            <a:r>
              <a:rPr lang="en-GB" sz="1600" dirty="0" err="1"/>
              <a:t>Mcal</a:t>
            </a:r>
            <a:r>
              <a:rPr lang="en-GB" sz="1600" dirty="0"/>
              <a:t>/kg) = </a:t>
            </a:r>
          </a:p>
          <a:p>
            <a:r>
              <a:rPr lang="en-GB" sz="1600" dirty="0"/>
              <a:t>[0.057 × </a:t>
            </a:r>
            <a:r>
              <a:rPr lang="cs-CZ" sz="1600" dirty="0" err="1"/>
              <a:t>NL</a:t>
            </a:r>
            <a:r>
              <a:rPr lang="en-GB" sz="1600" dirty="0"/>
              <a:t> (%) + 0.092 × </a:t>
            </a:r>
            <a:r>
              <a:rPr lang="cs-CZ" sz="1600" dirty="0"/>
              <a:t>tuk</a:t>
            </a:r>
            <a:r>
              <a:rPr lang="en-GB" sz="1600" dirty="0"/>
              <a:t> (%) + 0.0395 × </a:t>
            </a:r>
            <a:r>
              <a:rPr lang="cs-CZ" sz="1600" dirty="0"/>
              <a:t>laktóza </a:t>
            </a:r>
            <a:r>
              <a:rPr lang="en-GB" sz="1600" dirty="0"/>
              <a:t>(%)] × 0.9312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4BA7F0-5324-471F-9144-CB5FCD10D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98361"/>
              </p:ext>
            </p:extLst>
          </p:nvPr>
        </p:nvGraphicFramePr>
        <p:xfrm>
          <a:off x="1750902" y="2979247"/>
          <a:ext cx="5757951" cy="160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317">
                  <a:extLst>
                    <a:ext uri="{9D8B030D-6E8A-4147-A177-3AD203B41FA5}">
                      <a16:colId xmlns:a16="http://schemas.microsoft.com/office/drawing/2014/main" val="3140219483"/>
                    </a:ext>
                  </a:extLst>
                </a:gridCol>
                <a:gridCol w="1919317">
                  <a:extLst>
                    <a:ext uri="{9D8B030D-6E8A-4147-A177-3AD203B41FA5}">
                      <a16:colId xmlns:a16="http://schemas.microsoft.com/office/drawing/2014/main" val="2710848419"/>
                    </a:ext>
                  </a:extLst>
                </a:gridCol>
                <a:gridCol w="1919317">
                  <a:extLst>
                    <a:ext uri="{9D8B030D-6E8A-4147-A177-3AD203B41FA5}">
                      <a16:colId xmlns:a16="http://schemas.microsoft.com/office/drawing/2014/main" val="3669349425"/>
                    </a:ext>
                  </a:extLst>
                </a:gridCol>
              </a:tblGrid>
              <a:tr h="53295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Tělesná hmotnost </a:t>
                      </a:r>
                      <a:r>
                        <a:rPr lang="en-GB" sz="1600" dirty="0"/>
                        <a:t>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Přírůstek </a:t>
                      </a:r>
                      <a:r>
                        <a:rPr lang="en-GB" sz="1600" dirty="0"/>
                        <a:t>(kg/d)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NL</a:t>
                      </a:r>
                      <a:r>
                        <a:rPr lang="en-GB" sz="1600" dirty="0"/>
                        <a:t> (g/</a:t>
                      </a:r>
                      <a:r>
                        <a:rPr lang="en-GB" sz="1600" dirty="0" err="1"/>
                        <a:t>Mcal</a:t>
                      </a:r>
                      <a:r>
                        <a:rPr lang="en-GB" sz="1600" dirty="0"/>
                        <a:t> 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78080"/>
                  </a:ext>
                </a:extLst>
              </a:tr>
              <a:tr h="34127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696514"/>
                  </a:ext>
                </a:extLst>
              </a:tr>
              <a:tr h="34127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99565"/>
                  </a:ext>
                </a:extLst>
              </a:tr>
              <a:tr h="34127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871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66960BD-FD71-446C-AFB9-01824A1428E8}"/>
              </a:ext>
            </a:extLst>
          </p:cNvPr>
          <p:cNvSpPr/>
          <p:nvPr/>
        </p:nvSpPr>
        <p:spPr>
          <a:xfrm>
            <a:off x="158903" y="1468192"/>
            <a:ext cx="7970632" cy="351187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450BD-E07E-44EE-B14D-4F04DFC8E3C2}"/>
              </a:ext>
            </a:extLst>
          </p:cNvPr>
          <p:cNvSpPr txBox="1"/>
          <p:nvPr/>
        </p:nvSpPr>
        <p:spPr>
          <a:xfrm>
            <a:off x="7576092" y="4259557"/>
            <a:ext cx="1454079" cy="1754326"/>
          </a:xfrm>
          <a:prstGeom prst="rect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NRC (2019)?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F147A6-5765-4B0C-A934-DAF16B8E8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978" y="69898"/>
            <a:ext cx="1578119" cy="20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34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03096" y="6356350"/>
            <a:ext cx="261392" cy="365125"/>
          </a:xfrm>
          <a:prstGeom prst="rect">
            <a:avLst/>
          </a:prstGeom>
        </p:spPr>
        <p:txBody>
          <a:bodyPr/>
          <a:lstStyle/>
          <a:p>
            <a:fld id="{80D6757C-AADA-42E6-900C-AE6D99EF5A31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8</a:t>
            </a:fld>
            <a:endParaRPr lang="en-GB" dirty="0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Hlubší pohled</a:t>
            </a:r>
            <a:r>
              <a:rPr lang="en-GB" dirty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2481175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59" y="1686064"/>
            <a:ext cx="2481175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08" y="1700809"/>
            <a:ext cx="2481175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20527" y="1231268"/>
            <a:ext cx="1073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Bílkoviny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4863" y="1231268"/>
            <a:ext cx="77777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Lipidy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1127" y="1231268"/>
            <a:ext cx="1170513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Sacharidy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2951" y="2276872"/>
            <a:ext cx="161614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Dusíkaté látky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8519" y="3068960"/>
            <a:ext cx="1011815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Proteiny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501" y="3861048"/>
            <a:ext cx="1625573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Aminokyseliny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6831" y="2270832"/>
            <a:ext cx="118814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Hrubý tuk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9990" y="3068960"/>
            <a:ext cx="77777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Lipidy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4338" y="3861048"/>
            <a:ext cx="178908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Mastné kyseliny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4341" y="2699628"/>
            <a:ext cx="9637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Laktóza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3198" y="3637827"/>
            <a:ext cx="22987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Složené sacharidy</a:t>
            </a:r>
            <a:endParaRPr lang="en-GB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324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F730-9B47-489E-A828-3F1D18B0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Bílkoviny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68CCB-F506-45E1-9AA6-D4DEE8E9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6" y="892583"/>
            <a:ext cx="5120640" cy="1133836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cs-CZ" sz="1400" dirty="0"/>
              <a:t>Aminokyseliny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Organické sloučeniny obsahující aminoskupiny </a:t>
            </a:r>
            <a:r>
              <a:rPr lang="en-US" sz="1200" dirty="0"/>
              <a:t>(-NH2) a</a:t>
            </a:r>
            <a:r>
              <a:rPr lang="cs-CZ" sz="1200" dirty="0"/>
              <a:t> karboxylové skupiny</a:t>
            </a:r>
            <a:r>
              <a:rPr lang="en-US" sz="1200" dirty="0"/>
              <a:t> (-COOH), </a:t>
            </a:r>
            <a:r>
              <a:rPr lang="cs-CZ" sz="1200" dirty="0"/>
              <a:t>s postranními řetězci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20 </a:t>
            </a:r>
            <a:r>
              <a:rPr lang="cs-CZ" sz="1200" dirty="0"/>
              <a:t>aminokyselin se běžně nachází v bílkovinách</a:t>
            </a:r>
            <a:r>
              <a:rPr lang="en-US" sz="1200" dirty="0"/>
              <a:t>, </a:t>
            </a:r>
            <a:r>
              <a:rPr lang="cs-CZ" sz="1200" dirty="0"/>
              <a:t>jsou spojeny peptidovými vazbami</a:t>
            </a:r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C5694-A5D3-4F62-99B3-2D8D2DF48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945" y="-1"/>
            <a:ext cx="3519055" cy="4606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1C089F-D45E-4F1C-B0A1-0C031CF19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59671"/>
            <a:ext cx="3003665" cy="48537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C184CE-14BD-496B-B604-63A3A4F2EAF7}"/>
              </a:ext>
            </a:extLst>
          </p:cNvPr>
          <p:cNvSpPr txBox="1">
            <a:spLocks/>
          </p:cNvSpPr>
          <p:nvPr/>
        </p:nvSpPr>
        <p:spPr bwMode="auto">
          <a:xfrm>
            <a:off x="3066444" y="4740237"/>
            <a:ext cx="5910307" cy="19150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cs-CZ" sz="1400" kern="0" dirty="0"/>
              <a:t>Peptidy</a:t>
            </a:r>
            <a:endParaRPr lang="en-GB" sz="1400" kern="0" dirty="0"/>
          </a:p>
          <a:p>
            <a:pPr defTabSz="914400">
              <a:buFont typeface="Arial" panose="020B0604020202020204" pitchFamily="34" charset="0"/>
              <a:buChar char="•"/>
            </a:pPr>
            <a:r>
              <a:rPr lang="cs-CZ" sz="1200" kern="0" dirty="0"/>
              <a:t>Krátké řetězce aminokyselin </a:t>
            </a:r>
            <a:r>
              <a:rPr lang="en-GB" sz="1200" kern="0" dirty="0"/>
              <a:t>(2 = </a:t>
            </a:r>
            <a:r>
              <a:rPr lang="en-GB" sz="1200" kern="0" dirty="0" err="1"/>
              <a:t>dipeptid</a:t>
            </a:r>
            <a:r>
              <a:rPr lang="cs-CZ" sz="1200" kern="0" dirty="0"/>
              <a:t>y</a:t>
            </a:r>
            <a:r>
              <a:rPr lang="en-GB" sz="1200" kern="0" dirty="0"/>
              <a:t>, 3 = </a:t>
            </a:r>
            <a:r>
              <a:rPr lang="en-GB" sz="1200" kern="0" dirty="0" err="1"/>
              <a:t>tripeptid</a:t>
            </a:r>
            <a:r>
              <a:rPr lang="cs-CZ" sz="1200" kern="0" dirty="0"/>
              <a:t>y</a:t>
            </a:r>
            <a:r>
              <a:rPr lang="en-GB" sz="1200" kern="0" dirty="0"/>
              <a:t>, </a:t>
            </a:r>
            <a:r>
              <a:rPr lang="cs-CZ" sz="1200" kern="0" dirty="0"/>
              <a:t>apod.</a:t>
            </a:r>
            <a:r>
              <a:rPr lang="en-GB" sz="1200" kern="0" dirty="0"/>
              <a:t>)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cs-CZ" sz="1200" kern="0" dirty="0"/>
              <a:t>Zvolená hranice</a:t>
            </a:r>
            <a:r>
              <a:rPr lang="en-GB" sz="1200" kern="0" dirty="0"/>
              <a:t>: &lt; 50 </a:t>
            </a:r>
            <a:r>
              <a:rPr lang="cs-CZ" sz="1200" kern="0" dirty="0"/>
              <a:t>aminokyselin </a:t>
            </a:r>
            <a:r>
              <a:rPr lang="en-GB" sz="1200" kern="0" dirty="0"/>
              <a:t>= </a:t>
            </a:r>
            <a:r>
              <a:rPr lang="en-GB" sz="1200" kern="0" dirty="0" err="1"/>
              <a:t>peptid</a:t>
            </a:r>
            <a:r>
              <a:rPr lang="en-GB" sz="1200" kern="0" dirty="0"/>
              <a:t>, &gt; 50 </a:t>
            </a:r>
            <a:r>
              <a:rPr lang="cs-CZ" sz="1200" kern="0" dirty="0"/>
              <a:t>aminokyselin </a:t>
            </a:r>
            <a:r>
              <a:rPr lang="en-GB" sz="1200" kern="0" dirty="0"/>
              <a:t>= </a:t>
            </a:r>
            <a:r>
              <a:rPr lang="cs-CZ" sz="1200" kern="0" dirty="0"/>
              <a:t>bílkovina</a:t>
            </a:r>
            <a:endParaRPr lang="en-GB" sz="1200" kern="0" dirty="0"/>
          </a:p>
          <a:p>
            <a:pPr defTabSz="914400">
              <a:buFont typeface="Arial" panose="020B0604020202020204" pitchFamily="34" charset="0"/>
              <a:buChar char="•"/>
            </a:pPr>
            <a:endParaRPr lang="en-GB" sz="1200" kern="0" dirty="0"/>
          </a:p>
          <a:p>
            <a:pPr marL="0" indent="0" defTabSz="914400"/>
            <a:r>
              <a:rPr lang="cs-CZ" sz="1400" kern="0" dirty="0"/>
              <a:t>Bílkoviny</a:t>
            </a:r>
            <a:endParaRPr lang="en-GB" sz="1400" kern="0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cs-CZ" sz="1200" kern="0" dirty="0"/>
              <a:t>Velká variabilita ve velikosti</a:t>
            </a:r>
            <a:r>
              <a:rPr lang="en-GB" sz="1200" kern="0" dirty="0"/>
              <a:t> (</a:t>
            </a:r>
            <a:r>
              <a:rPr lang="cs-CZ" sz="1200" kern="0" dirty="0"/>
              <a:t>až desítky tisíc aminokyselin</a:t>
            </a:r>
            <a:r>
              <a:rPr lang="en-GB" sz="1200" kern="0" dirty="0"/>
              <a:t>) </a:t>
            </a:r>
            <a:r>
              <a:rPr lang="cs-CZ" sz="1200" kern="0" dirty="0"/>
              <a:t>a struktuře</a:t>
            </a:r>
            <a:r>
              <a:rPr lang="en-GB" sz="1200" kern="0" dirty="0"/>
              <a:t>, </a:t>
            </a:r>
            <a:r>
              <a:rPr lang="cs-CZ" sz="1200" kern="0" dirty="0"/>
              <a:t>konvenční klasifikace rozlišuje primární strukturu</a:t>
            </a:r>
            <a:r>
              <a:rPr lang="en-GB" sz="1200" kern="0" dirty="0"/>
              <a:t> (</a:t>
            </a:r>
            <a:r>
              <a:rPr lang="cs-CZ" sz="1200" kern="0" dirty="0"/>
              <a:t>sekvence aminokyselin</a:t>
            </a:r>
            <a:r>
              <a:rPr lang="en-GB" sz="1200" kern="0" dirty="0"/>
              <a:t>), </a:t>
            </a:r>
            <a:r>
              <a:rPr lang="cs-CZ" sz="1200" kern="0" dirty="0"/>
              <a:t>sekundární strukturu </a:t>
            </a:r>
            <a:r>
              <a:rPr lang="en-GB" sz="1200" kern="0" dirty="0"/>
              <a:t>(</a:t>
            </a:r>
            <a:r>
              <a:rPr lang="cs-CZ" sz="1200" kern="0" dirty="0"/>
              <a:t>lokální struktury zahrnující vodíkové vazby</a:t>
            </a:r>
            <a:r>
              <a:rPr lang="en-GB" sz="1200" kern="0" dirty="0"/>
              <a:t>) </a:t>
            </a:r>
            <a:r>
              <a:rPr lang="cs-CZ" sz="1200" kern="0" dirty="0"/>
              <a:t>a terciární strukturu </a:t>
            </a:r>
            <a:r>
              <a:rPr lang="en-GB" sz="1200" kern="0" dirty="0"/>
              <a:t>(</a:t>
            </a:r>
            <a:r>
              <a:rPr lang="cs-CZ" sz="1200" kern="0" dirty="0"/>
              <a:t>komplexní složené struktury</a:t>
            </a:r>
            <a:r>
              <a:rPr lang="en-GB" sz="1200" kern="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59752-9D32-4EAD-9D6F-4BB238F88275}"/>
              </a:ext>
            </a:extLst>
          </p:cNvPr>
          <p:cNvSpPr txBox="1"/>
          <p:nvPr/>
        </p:nvSpPr>
        <p:spPr>
          <a:xfrm>
            <a:off x="7872498" y="6604084"/>
            <a:ext cx="12715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Figures: Wikipedia</a:t>
            </a:r>
          </a:p>
        </p:txBody>
      </p:sp>
    </p:spTree>
    <p:extLst>
      <p:ext uri="{BB962C8B-B14F-4D97-AF65-F5344CB8AC3E}">
        <p14:creationId xmlns:p14="http://schemas.microsoft.com/office/powerpoint/2010/main" val="315758109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Mdic_gi0qXwcXTagJcS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Mdic_gi0qXwcXTagJc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olac Corporate Swish">
  <a:themeElements>
    <a:clrScheme name="Volac">
      <a:dk1>
        <a:srgbClr val="655C59"/>
      </a:dk1>
      <a:lt1>
        <a:sysClr val="window" lastClr="FFFFFF"/>
      </a:lt1>
      <a:dk2>
        <a:srgbClr val="88B05A"/>
      </a:dk2>
      <a:lt2>
        <a:srgbClr val="FFFFFF"/>
      </a:lt2>
      <a:accent1>
        <a:srgbClr val="88B05A"/>
      </a:accent1>
      <a:accent2>
        <a:srgbClr val="CDD315"/>
      </a:accent2>
      <a:accent3>
        <a:srgbClr val="999E0F"/>
      </a:accent3>
      <a:accent4>
        <a:srgbClr val="668640"/>
      </a:accent4>
      <a:accent5>
        <a:srgbClr val="44592B"/>
      </a:accent5>
      <a:accent6>
        <a:srgbClr val="655C59"/>
      </a:accent6>
      <a:hlink>
        <a:srgbClr val="0000FF"/>
      </a:hlink>
      <a:folHlink>
        <a:srgbClr val="800080"/>
      </a:folHlink>
    </a:clrScheme>
    <a:fontScheme name="Vola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/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4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4_Default Desig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5615</TotalTime>
  <Words>2649</Words>
  <Application>Microsoft Office PowerPoint</Application>
  <PresentationFormat>Předvádění na obrazovce (4:3)</PresentationFormat>
  <Paragraphs>415</Paragraphs>
  <Slides>45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8" baseType="lpstr">
      <vt:lpstr>Arial</vt:lpstr>
      <vt:lpstr>Calibri</vt:lpstr>
      <vt:lpstr>Cambria</vt:lpstr>
      <vt:lpstr>Tahoma</vt:lpstr>
      <vt:lpstr>Times</vt:lpstr>
      <vt:lpstr>Times New Roman</vt:lpstr>
      <vt:lpstr>Verdana</vt:lpstr>
      <vt:lpstr>Wingdings</vt:lpstr>
      <vt:lpstr>Volac Corporate Swish</vt:lpstr>
      <vt:lpstr>4_Default Design</vt:lpstr>
      <vt:lpstr>3_Default Design</vt:lpstr>
      <vt:lpstr>6_Default Design</vt:lpstr>
      <vt:lpstr>think-cell Slide</vt:lpstr>
      <vt:lpstr>Hlubší pohled na nutriční hodnotu mléčných náhražek pro telata  John Newbold Volac International Ltd. 31. ledna 2019 </vt:lpstr>
      <vt:lpstr>Celoživotní užitkovost dojnice</vt:lpstr>
      <vt:lpstr>Význam rychlosti růstu</vt:lpstr>
      <vt:lpstr>Produkce mléka na první laktaci x průměrný denní přírůstek od narození do zapuštění</vt:lpstr>
      <vt:lpstr>Detailnější pohled na nutriční hodnotu mléčných náhražek pro telata</vt:lpstr>
      <vt:lpstr>Etiketa</vt:lpstr>
      <vt:lpstr>Učebnice</vt:lpstr>
      <vt:lpstr>Hlubší pohled…</vt:lpstr>
      <vt:lpstr>Bílkoviny</vt:lpstr>
      <vt:lpstr>Stravitelné aminokyseliny</vt:lpstr>
      <vt:lpstr>Aminokyseliny: LYS a MET</vt:lpstr>
      <vt:lpstr>Další aminokyseliny</vt:lpstr>
      <vt:lpstr>Stravitelné aminokyseliny</vt:lpstr>
      <vt:lpstr>Stravitelnost mléčné bílkoviny: vliv tepla</vt:lpstr>
      <vt:lpstr>Blokovaný lysin ve vybraných mléčných náhražkách</vt:lpstr>
      <vt:lpstr>Stravitelnost rostlinných bílkoviny</vt:lpstr>
      <vt:lpstr>Aminokyseliny: signály a substráty</vt:lpstr>
      <vt:lpstr>Syrovátka a svaly: příklady u člověka</vt:lpstr>
      <vt:lpstr>Doplněk leucinu u hospodářských zvířat</vt:lpstr>
      <vt:lpstr>Více leucinu v syrovátkovém proteinu než v proteinu sušeného odstředěného mléka</vt:lpstr>
      <vt:lpstr>Hlubší pohled…</vt:lpstr>
      <vt:lpstr>Mléčná bílkovina</vt:lpstr>
      <vt:lpstr>Funkční proteiny</vt:lpstr>
      <vt:lpstr>Nissen et al. (2017)</vt:lpstr>
      <vt:lpstr>Přes 200 proteinů bylo identifikováno  v přípravku Imunopro*</vt:lpstr>
      <vt:lpstr>Laktoferin</vt:lpstr>
      <vt:lpstr>Laktoferin: v mlezivu a přechodném mléce</vt:lpstr>
      <vt:lpstr>Zdravotní odezva na doplněk laktoferinu</vt:lpstr>
      <vt:lpstr>Hlubší pohled…</vt:lpstr>
      <vt:lpstr>Mléčná náhražka pro telata s vysokým obsahem tuku omezuje příjem a trávení startérové krmné směsi</vt:lpstr>
      <vt:lpstr>Tuk a chladné počasí</vt:lpstr>
      <vt:lpstr>Profil mastných kyselin v mléce: souhrn</vt:lpstr>
      <vt:lpstr>C4:0 (kyselina máselná)</vt:lpstr>
      <vt:lpstr>C4:0 (z přidaného butyrátu sodného)</vt:lpstr>
      <vt:lpstr>Mastné kyseliny se středním řetězcem (MCFA)</vt:lpstr>
      <vt:lpstr>Optimální vyvážení mastných kyselin</vt:lpstr>
      <vt:lpstr>Lipidomika mléka</vt:lpstr>
      <vt:lpstr>Příklad: antibakteriální sfingolipidy</vt:lpstr>
      <vt:lpstr>Hlubší pohled…</vt:lpstr>
      <vt:lpstr>Mléčné oligosacharidy</vt:lpstr>
      <vt:lpstr>Volné a vázané oligosacharidy</vt:lpstr>
      <vt:lpstr>Mléčné oligosacharidy: funkce</vt:lpstr>
      <vt:lpstr>Faecalibacterium prausnitzii a průjmy u telat</vt:lpstr>
      <vt:lpstr>Mléčné náhražky Volac a mikrobiom</vt:lpstr>
      <vt:lpstr>Hlubší pohled…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deeper look at the nutritional value of calf milk replacers  John Newbold Volac International Ltd. 31 Jan 19</dc:title>
  <dc:creator>John Newbold</dc:creator>
  <cp:lastModifiedBy>Dana Kumprechtová</cp:lastModifiedBy>
  <cp:revision>61</cp:revision>
  <dcterms:created xsi:type="dcterms:W3CDTF">2019-01-27T11:56:31Z</dcterms:created>
  <dcterms:modified xsi:type="dcterms:W3CDTF">2019-02-17T15:56:06Z</dcterms:modified>
</cp:coreProperties>
</file>