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374" r:id="rId9"/>
    <p:sldId id="341" r:id="rId10"/>
    <p:sldId id="342" r:id="rId11"/>
    <p:sldId id="375" r:id="rId12"/>
    <p:sldId id="376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77" r:id="rId22"/>
    <p:sldId id="379" r:id="rId23"/>
    <p:sldId id="326" r:id="rId24"/>
    <p:sldId id="380" r:id="rId25"/>
    <p:sldId id="381" r:id="rId26"/>
    <p:sldId id="382" r:id="rId27"/>
    <p:sldId id="383" r:id="rId28"/>
    <p:sldId id="384" r:id="rId29"/>
    <p:sldId id="386" r:id="rId30"/>
    <p:sldId id="387" r:id="rId31"/>
    <p:sldId id="355" r:id="rId32"/>
    <p:sldId id="356" r:id="rId33"/>
    <p:sldId id="358" r:id="rId34"/>
    <p:sldId id="359" r:id="rId35"/>
    <p:sldId id="390" r:id="rId36"/>
    <p:sldId id="360" r:id="rId37"/>
    <p:sldId id="391" r:id="rId38"/>
    <p:sldId id="362" r:id="rId39"/>
    <p:sldId id="363" r:id="rId40"/>
    <p:sldId id="364" r:id="rId41"/>
    <p:sldId id="365" r:id="rId42"/>
    <p:sldId id="366" r:id="rId43"/>
    <p:sldId id="271" r:id="rId44"/>
    <p:sldId id="272" r:id="rId45"/>
    <p:sldId id="392" r:id="rId46"/>
    <p:sldId id="274" r:id="rId47"/>
    <p:sldId id="275" r:id="rId48"/>
    <p:sldId id="276" r:id="rId49"/>
    <p:sldId id="313" r:id="rId50"/>
    <p:sldId id="314" r:id="rId51"/>
    <p:sldId id="316" r:id="rId52"/>
    <p:sldId id="317" r:id="rId53"/>
    <p:sldId id="318" r:id="rId54"/>
    <p:sldId id="319" r:id="rId55"/>
    <p:sldId id="320" r:id="rId56"/>
    <p:sldId id="393" r:id="rId57"/>
    <p:sldId id="394" r:id="rId58"/>
    <p:sldId id="400" r:id="rId59"/>
    <p:sldId id="334" r:id="rId60"/>
    <p:sldId id="388" r:id="rId61"/>
    <p:sldId id="401" r:id="rId62"/>
    <p:sldId id="402" r:id="rId63"/>
    <p:sldId id="389" r:id="rId64"/>
    <p:sldId id="321" r:id="rId65"/>
    <p:sldId id="395" r:id="rId66"/>
    <p:sldId id="396" r:id="rId67"/>
    <p:sldId id="398" r:id="rId68"/>
    <p:sldId id="39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07519782932385E-2"/>
          <c:y val="3.1539111932910306E-2"/>
          <c:w val="0.91709603142963925"/>
          <c:h val="0.823431667232066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HP-LS</c:v>
                </c:pt>
              </c:strCache>
            </c:strRef>
          </c:tx>
          <c:invertIfNegative val="0"/>
          <c:errBars>
            <c:errBarType val="both"/>
            <c:errValType val="fixedVal"/>
            <c:noEndCap val="0"/>
            <c:val val="34"/>
          </c:errBars>
          <c:cat>
            <c:strRef>
              <c:f>Sheet1!$A$2</c:f>
              <c:strCache>
                <c:ptCount val="1"/>
                <c:pt idx="0">
                  <c:v>Diet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F-4734-AC8C-3BCBBAFECA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LP-HS</c:v>
                </c:pt>
              </c:strCache>
            </c:strRef>
          </c:tx>
          <c:invertIfNegative val="0"/>
          <c:errBars>
            <c:errBarType val="both"/>
            <c:errValType val="fixedVal"/>
            <c:noEndCap val="0"/>
            <c:val val="34"/>
          </c:errBars>
          <c:cat>
            <c:strRef>
              <c:f>Sheet1!$A$2</c:f>
              <c:strCache>
                <c:ptCount val="1"/>
                <c:pt idx="0">
                  <c:v>Diet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F-4734-AC8C-3BCBBAFEC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05568128"/>
        <c:axId val="105569664"/>
      </c:barChart>
      <c:catAx>
        <c:axId val="10556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cs-CZ"/>
          </a:p>
        </c:txPr>
        <c:crossAx val="105569664"/>
        <c:crosses val="autoZero"/>
        <c:auto val="1"/>
        <c:lblAlgn val="ctr"/>
        <c:lblOffset val="100"/>
        <c:noMultiLvlLbl val="0"/>
      </c:catAx>
      <c:valAx>
        <c:axId val="105569664"/>
        <c:scaling>
          <c:orientation val="minMax"/>
          <c:min val="74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cs-CZ"/>
          </a:p>
        </c:txPr>
        <c:crossAx val="105568128"/>
        <c:crosses val="autoZero"/>
        <c:crossBetween val="between"/>
        <c:majorUnit val="20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0.38562356855074648"/>
          <c:y val="0.91042700307622837"/>
          <c:w val="0.25831945767925507"/>
          <c:h val="7.7700771274558433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784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93FF2-C146-4425-A2DD-473294FF0955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25E04-E91B-41BF-98B2-20E038F8D6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6C05E34-0385-4717-A175-58CB9F49BFF1}" type="slidenum">
              <a:rPr lang="en-GB" altLang="en-US" smtClean="0">
                <a:latin typeface="Arial" pitchFamily="34" charset="0"/>
              </a:rPr>
              <a:pPr eaLnBrk="1" hangingPunct="1"/>
              <a:t>7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2E17EBA-FD08-4397-8C20-BB9570298AF3}" type="slidenum">
              <a:rPr lang="en-GB" altLang="en-US" smtClean="0"/>
              <a:pPr/>
              <a:t>39</a:t>
            </a:fld>
            <a:endParaRPr lang="en-GB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D8CE0EF-52A4-4AD7-B341-5D18DEC2EB88}" type="slidenum">
              <a:rPr lang="en-GB" altLang="en-US" smtClean="0"/>
              <a:pPr/>
              <a:t>40</a:t>
            </a:fld>
            <a:endParaRPr lang="en-GB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7085AF9-17CE-4124-BBA3-BEAAE22C0C48}" type="slidenum">
              <a:rPr lang="en-GB" altLang="en-US" smtClean="0"/>
              <a:pPr/>
              <a:t>41</a:t>
            </a:fld>
            <a:endParaRPr lang="en-GB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37B13C1-ECB6-41C8-8FC7-4BE05CEA1049}" type="slidenum">
              <a:rPr lang="en-GB" altLang="en-US" smtClean="0">
                <a:latin typeface="Arial" pitchFamily="34" charset="0"/>
              </a:rPr>
              <a:pPr eaLnBrk="1" hangingPunct="1"/>
              <a:t>42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81" y="4343218"/>
            <a:ext cx="5485438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6125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7763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655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6925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412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8132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852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572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F1D2AB-4C77-414F-9B48-FABA95E3E090}" type="slidenum">
              <a:rPr lang="en-IE" altLang="en-US" smtClean="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IE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6BD8832-0968-45DF-A6C9-D7565F7666D4}" type="slidenum">
              <a:rPr lang="en-GB" altLang="en-US" smtClean="0"/>
              <a:pPr/>
              <a:t>49</a:t>
            </a:fld>
            <a:endParaRPr lang="en-GB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3E3249-AE1C-434B-8F06-8D703EF49B17}" type="slidenum">
              <a:rPr lang="en-IE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en-IE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162751-408E-41C6-971F-5BCEB92EC839}" type="slidenum">
              <a:rPr lang="en-IE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IE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6BD8832-0968-45DF-A6C9-D7565F7666D4}" type="slidenum">
              <a:rPr lang="en-GB" altLang="en-US" smtClean="0"/>
              <a:pPr/>
              <a:t>56</a:t>
            </a:fld>
            <a:endParaRPr lang="en-GB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6BD8832-0968-45DF-A6C9-D7565F7666D4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F0AF17D8-165C-43C3-94BB-52F6843A9D07}" type="slidenum">
              <a:rPr lang="en-GB" altLang="en-US" smtClean="0">
                <a:latin typeface="Times New Roman" pitchFamily="18" charset="0"/>
              </a:rPr>
              <a:pPr eaLnBrk="1" hangingPunct="1"/>
              <a:t>18</a:t>
            </a:fld>
            <a:endParaRPr lang="en-GB" altLang="en-US">
              <a:latin typeface="Times New Roman" pitchFamily="18" charset="0"/>
            </a:endParaRPr>
          </a:p>
        </p:txBody>
      </p:sp>
      <p:sp>
        <p:nvSpPr>
          <p:cNvPr id="829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D7DBEB-FD50-4C29-8CFA-B5B329869D42}" type="slidenum">
              <a:rPr lang="en-GB" altLang="en-US" smtClean="0"/>
              <a:pPr eaLnBrk="1" hangingPunct="1">
                <a:spcBef>
                  <a:spcPct val="0"/>
                </a:spcBef>
              </a:pPr>
              <a:t>68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6177F48-A1B8-48FD-A35E-D15D7D773F82}" type="slidenum">
              <a:rPr lang="en-IE" altLang="en-US" smtClean="0"/>
              <a:pPr/>
              <a:t>20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CE114A83-94AF-4AC5-968E-CCE806012AFD}" type="slidenum">
              <a:rPr lang="en-GB" altLang="en-US" smtClean="0">
                <a:latin typeface="Arial" pitchFamily="34" charset="0"/>
              </a:rPr>
              <a:pPr eaLnBrk="1" hangingPunct="1"/>
              <a:t>22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81" y="4343218"/>
            <a:ext cx="5485438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5591CC79-963D-49A5-A644-36A9F5EEC1C5}" type="slidenum">
              <a:rPr lang="en-GB" altLang="en-US" smtClean="0">
                <a:latin typeface="Arial" pitchFamily="34" charset="0"/>
              </a:rPr>
              <a:pPr eaLnBrk="1" hangingPunct="1"/>
              <a:t>25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EE3D9BF-0904-4E17-AD8E-8F32E895B10B}" type="slidenum">
              <a:rPr lang="en-GB" altLang="en-US" smtClean="0">
                <a:latin typeface="Arial" pitchFamily="34" charset="0"/>
              </a:rPr>
              <a:pPr eaLnBrk="1" hangingPunct="1"/>
              <a:t>32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CE114A83-94AF-4AC5-968E-CCE806012AFD}" type="slidenum">
              <a:rPr lang="en-GB" altLang="en-US" smtClean="0">
                <a:latin typeface="Arial" pitchFamily="34" charset="0"/>
              </a:rPr>
              <a:pPr eaLnBrk="1" hangingPunct="1"/>
              <a:t>35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81" y="4343218"/>
            <a:ext cx="5485438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0DAB96-664E-4FF8-93DC-70C637D63EEC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089CCE0-A95B-4F7F-90FA-E99151D6CFB2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43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99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56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B102-59E2-4AC5-B4DA-9F05C51CD6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09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33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51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0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0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5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49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6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1BCC-3275-4EFE-8E2E-A5D3F488B4FC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2884-D27E-4703-A642-551938C4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3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43608" y="572132"/>
            <a:ext cx="6768752" cy="2852738"/>
          </a:xfrm>
        </p:spPr>
        <p:txBody>
          <a:bodyPr>
            <a:normAutofit/>
          </a:bodyPr>
          <a:lstStyle/>
          <a:p>
            <a:r>
              <a:rPr lang="en-IE" altLang="en-US" sz="2800" dirty="0" err="1"/>
              <a:t>NEGATIVN</a:t>
            </a:r>
            <a:r>
              <a:rPr lang="cs-CZ" altLang="en-US" sz="2800" dirty="0"/>
              <a:t>Í ENERGETICKÁ BILANCE NA POČÁTKU </a:t>
            </a:r>
            <a:r>
              <a:rPr lang="cs-CZ" altLang="en-US" sz="2800" dirty="0" smtClean="0"/>
              <a:t>LAKTACE </a:t>
            </a:r>
            <a:r>
              <a:rPr lang="cs-CZ" altLang="en-US" sz="2800" dirty="0"/>
              <a:t>DOJNIC: </a:t>
            </a:r>
            <a:br>
              <a:rPr lang="cs-CZ" altLang="en-US" sz="2800" dirty="0"/>
            </a:br>
            <a:r>
              <a:rPr lang="cs-CZ" altLang="en-US" sz="2800" dirty="0"/>
              <a:t>DŮSLEDKY A KONTROLNÍ STRATEGIE</a:t>
            </a:r>
            <a:endParaRPr lang="en-IE" alt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3140969"/>
            <a:ext cx="7772400" cy="3384376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IE" sz="3500" dirty="0" err="1">
                <a:solidFill>
                  <a:schemeClr val="tx1"/>
                </a:solidFill>
              </a:rPr>
              <a:t>Volac</a:t>
            </a:r>
            <a:r>
              <a:rPr lang="en-IE" sz="3500" dirty="0">
                <a:solidFill>
                  <a:schemeClr val="tx1"/>
                </a:solidFill>
              </a:rPr>
              <a:t> Agro-Best</a:t>
            </a:r>
          </a:p>
          <a:p>
            <a:pPr>
              <a:buFont typeface="Arial" charset="0"/>
              <a:buNone/>
              <a:defRPr/>
            </a:pPr>
            <a:r>
              <a:rPr lang="en-IE" sz="3500" dirty="0" err="1">
                <a:solidFill>
                  <a:schemeClr val="tx1"/>
                </a:solidFill>
              </a:rPr>
              <a:t>Litomy</a:t>
            </a:r>
            <a:r>
              <a:rPr lang="cs-CZ" sz="3500" dirty="0">
                <a:solidFill>
                  <a:schemeClr val="tx1"/>
                </a:solidFill>
              </a:rPr>
              <a:t>š</a:t>
            </a:r>
            <a:r>
              <a:rPr lang="en-IE" sz="3500" dirty="0">
                <a:solidFill>
                  <a:schemeClr val="tx1"/>
                </a:solidFill>
              </a:rPr>
              <a:t>l</a:t>
            </a:r>
          </a:p>
          <a:p>
            <a:pPr>
              <a:buFont typeface="Arial" charset="0"/>
              <a:buNone/>
              <a:defRPr/>
            </a:pPr>
            <a:r>
              <a:rPr lang="cs-CZ" sz="3500" dirty="0">
                <a:solidFill>
                  <a:schemeClr val="tx1"/>
                </a:solidFill>
              </a:rPr>
              <a:t>Leden </a:t>
            </a:r>
            <a:r>
              <a:rPr lang="en-IE" sz="3500" dirty="0">
                <a:solidFill>
                  <a:schemeClr val="tx1"/>
                </a:solidFill>
              </a:rPr>
              <a:t>2019</a:t>
            </a:r>
          </a:p>
          <a:p>
            <a:pPr>
              <a:buFont typeface="Arial" charset="0"/>
              <a:buNone/>
              <a:defRPr/>
            </a:pPr>
            <a:endParaRPr lang="en-IE" dirty="0"/>
          </a:p>
          <a:p>
            <a:pPr>
              <a:buFont typeface="Arial" charset="0"/>
              <a:buNone/>
              <a:defRPr/>
            </a:pPr>
            <a:r>
              <a:rPr lang="en-IE" sz="2000" dirty="0"/>
              <a:t>Prof</a:t>
            </a:r>
            <a:r>
              <a:rPr lang="cs-CZ" sz="2000" dirty="0"/>
              <a:t>.</a:t>
            </a:r>
            <a:r>
              <a:rPr lang="en-IE" sz="2000" dirty="0"/>
              <a:t> </a:t>
            </a:r>
            <a:r>
              <a:rPr lang="en-IE" sz="2000" dirty="0" err="1"/>
              <a:t>Finbar</a:t>
            </a:r>
            <a:r>
              <a:rPr lang="en-IE" sz="2000" dirty="0"/>
              <a:t> Mulligan</a:t>
            </a:r>
          </a:p>
          <a:p>
            <a:pPr>
              <a:buFont typeface="Arial" charset="0"/>
              <a:buNone/>
              <a:defRPr/>
            </a:pPr>
            <a:r>
              <a:rPr lang="cs-CZ" sz="2000" dirty="0"/>
              <a:t>Zootechnika a zdraví stáda</a:t>
            </a:r>
            <a:endParaRPr lang="en-IE" sz="2000" dirty="0"/>
          </a:p>
          <a:p>
            <a:pPr>
              <a:buFont typeface="Arial" charset="0"/>
              <a:buNone/>
              <a:defRPr/>
            </a:pPr>
            <a:r>
              <a:rPr lang="cs-CZ" sz="2000" dirty="0"/>
              <a:t>Škola veterinární medicíny</a:t>
            </a:r>
            <a:endParaRPr lang="en-IE" sz="2000" dirty="0"/>
          </a:p>
          <a:p>
            <a:pPr>
              <a:buFont typeface="Arial" charset="0"/>
              <a:buNone/>
              <a:defRPr/>
            </a:pPr>
            <a:r>
              <a:rPr lang="en-IE" sz="2000" dirty="0"/>
              <a:t>University College Dublin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3882876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645" cy="114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29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>
            <a:norm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IE" alt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916113"/>
            <a:ext cx="8229600" cy="452596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IE" dirty="0"/>
          </a:p>
          <a:p>
            <a:pPr>
              <a:buFont typeface="Arial" charset="0"/>
              <a:buChar char="•"/>
              <a:defRPr/>
            </a:pPr>
            <a:r>
              <a:rPr lang="en-IE" dirty="0"/>
              <a:t>32% </a:t>
            </a:r>
            <a:r>
              <a:rPr lang="cs-CZ" dirty="0"/>
              <a:t>krav má po otelení zvýšené </a:t>
            </a:r>
            <a:r>
              <a:rPr lang="cs-CZ" dirty="0" err="1"/>
              <a:t>neesterifikované</a:t>
            </a:r>
            <a:r>
              <a:rPr lang="cs-CZ" dirty="0"/>
              <a:t> mastné kyseliny (</a:t>
            </a:r>
            <a:r>
              <a:rPr lang="cs-CZ" dirty="0" err="1"/>
              <a:t>NEMK</a:t>
            </a:r>
            <a:r>
              <a:rPr lang="cs-CZ" dirty="0"/>
              <a:t>)</a:t>
            </a:r>
            <a:endParaRPr lang="en-IE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Takové krávy mají dvakrát vyšší pravděpodobnost vyřazení ze stáda během prvních 30 dnů po otelení</a:t>
            </a:r>
            <a:endParaRPr lang="en-IE" dirty="0"/>
          </a:p>
          <a:p>
            <a:pPr>
              <a:buFont typeface="Arial" charset="0"/>
              <a:buChar char="•"/>
              <a:defRPr/>
            </a:pPr>
            <a:endParaRPr lang="en-IE" dirty="0"/>
          </a:p>
          <a:p>
            <a:pPr>
              <a:buFont typeface="Arial" charset="0"/>
              <a:buChar char="•"/>
              <a:defRPr/>
            </a:pPr>
            <a:r>
              <a:rPr lang="en-IE" dirty="0" err="1"/>
              <a:t>Ospina</a:t>
            </a:r>
            <a:r>
              <a:rPr lang="en-IE" dirty="0"/>
              <a:t> et al., 2010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60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084" y="480253"/>
            <a:ext cx="7886700" cy="759137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NEMK</a:t>
            </a:r>
            <a:r>
              <a:rPr lang="cs-CZ" dirty="0">
                <a:solidFill>
                  <a:schemeClr val="tx1"/>
                </a:solidFill>
              </a:rPr>
              <a:t> před otelením a zdravotní stav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4" y="2081902"/>
            <a:ext cx="4066180" cy="28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2276872"/>
            <a:ext cx="421196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JDS 2011 </a:t>
            </a:r>
            <a:r>
              <a:rPr lang="en-GB" b="1" dirty="0" err="1"/>
              <a:t>Chapinal</a:t>
            </a:r>
            <a:r>
              <a:rPr lang="en-GB" b="1" dirty="0"/>
              <a:t> et al.</a:t>
            </a:r>
          </a:p>
          <a:p>
            <a:endParaRPr lang="en-GB" dirty="0"/>
          </a:p>
          <a:p>
            <a:r>
              <a:rPr lang="cs-CZ" dirty="0" err="1"/>
              <a:t>NEMK</a:t>
            </a:r>
            <a:r>
              <a:rPr lang="cs-CZ" dirty="0"/>
              <a:t> vyšší než</a:t>
            </a:r>
            <a:r>
              <a:rPr lang="en-GB" dirty="0"/>
              <a:t> 0</a:t>
            </a:r>
            <a:r>
              <a:rPr lang="cs-CZ" dirty="0"/>
              <a:t>,</a:t>
            </a:r>
            <a:r>
              <a:rPr lang="en-GB" dirty="0"/>
              <a:t>3 mmol -7</a:t>
            </a:r>
            <a:r>
              <a:rPr lang="cs-CZ" dirty="0"/>
              <a:t> dnů před otelením</a:t>
            </a:r>
            <a:endParaRPr lang="en-GB" dirty="0"/>
          </a:p>
          <a:p>
            <a:r>
              <a:rPr lang="en-GB" dirty="0"/>
              <a:t>1</a:t>
            </a:r>
            <a:r>
              <a:rPr lang="cs-CZ" dirty="0"/>
              <a:t>,</a:t>
            </a:r>
            <a:r>
              <a:rPr lang="en-GB" dirty="0"/>
              <a:t>8 X </a:t>
            </a:r>
            <a:r>
              <a:rPr lang="cs-CZ" dirty="0"/>
              <a:t>vyšší riziko zadržení lůžka a metritidy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JDS 2010 </a:t>
            </a:r>
            <a:r>
              <a:rPr lang="en-GB" b="1" dirty="0" err="1"/>
              <a:t>Ospina</a:t>
            </a:r>
            <a:r>
              <a:rPr lang="en-GB" b="1" dirty="0"/>
              <a:t> et al.</a:t>
            </a:r>
          </a:p>
          <a:p>
            <a:endParaRPr lang="en-GB" dirty="0"/>
          </a:p>
          <a:p>
            <a:r>
              <a:rPr lang="cs-CZ" dirty="0" err="1"/>
              <a:t>NEM</a:t>
            </a:r>
            <a:r>
              <a:rPr lang="cs-CZ" dirty="0"/>
              <a:t> vyšší než</a:t>
            </a:r>
            <a:r>
              <a:rPr lang="en-GB" dirty="0"/>
              <a:t> 0</a:t>
            </a:r>
            <a:r>
              <a:rPr lang="cs-CZ" dirty="0"/>
              <a:t>,</a:t>
            </a:r>
            <a:r>
              <a:rPr lang="en-GB" dirty="0"/>
              <a:t>5 mmol/l – 14 </a:t>
            </a:r>
            <a:r>
              <a:rPr lang="cs-CZ" dirty="0"/>
              <a:t>dnů před otelením</a:t>
            </a:r>
            <a:endParaRPr lang="en-GB" dirty="0"/>
          </a:p>
          <a:p>
            <a:r>
              <a:rPr lang="en-GB" dirty="0"/>
              <a:t>2</a:t>
            </a:r>
            <a:r>
              <a:rPr lang="cs-CZ" dirty="0"/>
              <a:t>,</a:t>
            </a:r>
            <a:r>
              <a:rPr lang="en-GB" dirty="0"/>
              <a:t>2 X</a:t>
            </a:r>
            <a:r>
              <a:rPr lang="cs-CZ" dirty="0"/>
              <a:t> vyšší riziko zadržení lůžka a metritidy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70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91" y="338741"/>
            <a:ext cx="7886700" cy="75913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NEMK</a:t>
            </a:r>
            <a:r>
              <a:rPr lang="cs-CZ" dirty="0"/>
              <a:t> před otelením a zdravotní stav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75903"/>
            <a:ext cx="4066180" cy="28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6"/>
            <a:ext cx="33337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772817"/>
            <a:ext cx="61023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3DD6FF-E5F8-4A6F-9BEA-465AF92754E0}"/>
              </a:ext>
            </a:extLst>
          </p:cNvPr>
          <p:cNvSpPr txBox="1"/>
          <p:nvPr/>
        </p:nvSpPr>
        <p:spPr>
          <a:xfrm>
            <a:off x="1610508" y="5282097"/>
            <a:ext cx="56886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Obr. 2 Vztah mezi </a:t>
            </a:r>
            <a:r>
              <a:rPr lang="cs-CZ" dirty="0" err="1"/>
              <a:t>myeloperoxidázovou</a:t>
            </a:r>
            <a:r>
              <a:rPr lang="cs-CZ" dirty="0"/>
              <a:t> aktivitou granulocytů (</a:t>
            </a:r>
            <a:r>
              <a:rPr lang="cs-CZ" dirty="0" err="1"/>
              <a:t>PMN</a:t>
            </a:r>
            <a:r>
              <a:rPr lang="cs-CZ" dirty="0"/>
              <a:t>) a koncentrací </a:t>
            </a:r>
            <a:r>
              <a:rPr lang="cs-CZ" dirty="0" err="1"/>
              <a:t>neesterifikovaných</a:t>
            </a:r>
            <a:r>
              <a:rPr lang="cs-CZ" dirty="0"/>
              <a:t> mastných kyselin (</a:t>
            </a:r>
            <a:r>
              <a:rPr lang="cs-CZ" dirty="0" err="1"/>
              <a:t>NEMK</a:t>
            </a:r>
            <a:r>
              <a:rPr lang="cs-CZ" dirty="0"/>
              <a:t>) v plazmě (</a:t>
            </a:r>
            <a:r>
              <a:rPr lang="cs-CZ" i="1" dirty="0"/>
              <a:t>r </a:t>
            </a:r>
            <a:r>
              <a:rPr lang="cs-CZ" dirty="0"/>
              <a:t>= 0,44, </a:t>
            </a:r>
            <a:r>
              <a:rPr lang="cs-CZ" i="1" dirty="0"/>
              <a:t>P</a:t>
            </a:r>
            <a:r>
              <a:rPr lang="cs-CZ" dirty="0"/>
              <a:t> &lt; 0,001). </a:t>
            </a:r>
          </a:p>
        </p:txBody>
      </p:sp>
    </p:spTree>
    <p:extLst>
      <p:ext uri="{BB962C8B-B14F-4D97-AF65-F5344CB8AC3E}">
        <p14:creationId xmlns:p14="http://schemas.microsoft.com/office/powerpoint/2010/main" val="8045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8172" r="19165" b="22610"/>
          <a:stretch>
            <a:fillRect/>
          </a:stretch>
        </p:blipFill>
        <p:spPr bwMode="auto">
          <a:xfrm>
            <a:off x="-59085" y="881673"/>
            <a:ext cx="91440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re 1"/>
          <p:cNvSpPr txBox="1">
            <a:spLocks/>
          </p:cNvSpPr>
          <p:nvPr/>
        </p:nvSpPr>
        <p:spPr bwMode="auto">
          <a:xfrm>
            <a:off x="609681" y="260648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E" altLang="en-US" sz="2400" dirty="0"/>
              <a:t>N</a:t>
            </a:r>
            <a:r>
              <a:rPr lang="cs-CZ" altLang="en-US" sz="2400" dirty="0" err="1"/>
              <a:t>egativní</a:t>
            </a:r>
            <a:r>
              <a:rPr lang="cs-CZ" altLang="en-US" sz="2400" dirty="0"/>
              <a:t> energetická bilance na počátku laktace: </a:t>
            </a:r>
            <a:br>
              <a:rPr lang="cs-CZ" altLang="en-US" sz="2400" dirty="0"/>
            </a:br>
            <a:r>
              <a:rPr lang="cs-CZ" altLang="en-US" sz="2400" dirty="0"/>
              <a:t>důsledky a strategie, jak jí zabránit</a:t>
            </a: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4DF3306-43DE-4371-BF7A-7B84A2654468}"/>
              </a:ext>
            </a:extLst>
          </p:cNvPr>
          <p:cNvSpPr txBox="1"/>
          <p:nvPr/>
        </p:nvSpPr>
        <p:spPr>
          <a:xfrm>
            <a:off x="2267744" y="2463443"/>
            <a:ext cx="48965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Negativní energetická bilance před otelením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9B251F-BAEE-4714-A46E-96041E7F2AE2}"/>
              </a:ext>
            </a:extLst>
          </p:cNvPr>
          <p:cNvSpPr txBox="1"/>
          <p:nvPr/>
        </p:nvSpPr>
        <p:spPr>
          <a:xfrm>
            <a:off x="395536" y="3275111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Imunosuprese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79534A-E285-4FB2-954A-BB06F29D09A9}"/>
              </a:ext>
            </a:extLst>
          </p:cNvPr>
          <p:cNvSpPr txBox="1"/>
          <p:nvPr/>
        </p:nvSpPr>
        <p:spPr>
          <a:xfrm>
            <a:off x="395536" y="3874033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Zadržení lůžka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8F81F1-E57B-4F26-B374-761CD424FEBB}"/>
              </a:ext>
            </a:extLst>
          </p:cNvPr>
          <p:cNvSpPr txBox="1"/>
          <p:nvPr/>
        </p:nvSpPr>
        <p:spPr>
          <a:xfrm>
            <a:off x="364332" y="4556866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Infekce dělohy po otelení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EC713FA-DC6A-4808-8F0E-89671CA08A25}"/>
              </a:ext>
            </a:extLst>
          </p:cNvPr>
          <p:cNvSpPr txBox="1"/>
          <p:nvPr/>
        </p:nvSpPr>
        <p:spPr>
          <a:xfrm>
            <a:off x="363216" y="5226213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Infekce mléčné žlázy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74EB68-095D-4E2C-AA00-5D3D30EDBED0}"/>
              </a:ext>
            </a:extLst>
          </p:cNvPr>
          <p:cNvSpPr txBox="1"/>
          <p:nvPr/>
        </p:nvSpPr>
        <p:spPr>
          <a:xfrm>
            <a:off x="3396791" y="3207516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Mobilizace tukových tkání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58807D-F438-413B-ADBD-5006FF2B4A8E}"/>
              </a:ext>
            </a:extLst>
          </p:cNvPr>
          <p:cNvSpPr txBox="1"/>
          <p:nvPr/>
        </p:nvSpPr>
        <p:spPr>
          <a:xfrm>
            <a:off x="3374293" y="3890034"/>
            <a:ext cx="2534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Mobilizace tělesných proteinů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95025D-C7A7-42DF-8F1B-9DEF05422B74}"/>
              </a:ext>
            </a:extLst>
          </p:cNvPr>
          <p:cNvSpPr txBox="1"/>
          <p:nvPr/>
        </p:nvSpPr>
        <p:spPr>
          <a:xfrm>
            <a:off x="3363627" y="4540470"/>
            <a:ext cx="2534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Snížená kvalita kolostra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09BA88B-765B-42FB-80CE-04A2C1E073F8}"/>
              </a:ext>
            </a:extLst>
          </p:cNvPr>
          <p:cNvSpPr txBox="1"/>
          <p:nvPr/>
        </p:nvSpPr>
        <p:spPr>
          <a:xfrm>
            <a:off x="3448781" y="5218014"/>
            <a:ext cx="2534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 Snížená produkce mléka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B1F0216-7B63-4174-A8E9-0F8D6DB0475B}"/>
              </a:ext>
            </a:extLst>
          </p:cNvPr>
          <p:cNvSpPr txBox="1"/>
          <p:nvPr/>
        </p:nvSpPr>
        <p:spPr>
          <a:xfrm>
            <a:off x="3469952" y="5822438"/>
            <a:ext cx="2534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Pokles složek mléka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A88F05-30D2-47EF-B040-6AAEE792116D}"/>
              </a:ext>
            </a:extLst>
          </p:cNvPr>
          <p:cNvSpPr txBox="1"/>
          <p:nvPr/>
        </p:nvSpPr>
        <p:spPr>
          <a:xfrm>
            <a:off x="6516218" y="3207516"/>
            <a:ext cx="21035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Zvýšení ketolátek v krvi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74920D3-8869-4C4B-A953-967DF6DB5919}"/>
              </a:ext>
            </a:extLst>
          </p:cNvPr>
          <p:cNvSpPr txBox="1"/>
          <p:nvPr/>
        </p:nvSpPr>
        <p:spPr>
          <a:xfrm>
            <a:off x="6683927" y="3862187"/>
            <a:ext cx="19358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Ztučnění jater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575DDBF-B0C3-47C8-9F74-A1990513493F}"/>
              </a:ext>
            </a:extLst>
          </p:cNvPr>
          <p:cNvSpPr txBox="1"/>
          <p:nvPr/>
        </p:nvSpPr>
        <p:spPr>
          <a:xfrm>
            <a:off x="6718926" y="4521420"/>
            <a:ext cx="19358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   Klinická ketóza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FE73881-5376-4680-A21E-BE81FFBBD76A}"/>
              </a:ext>
            </a:extLst>
          </p:cNvPr>
          <p:cNvSpPr txBox="1"/>
          <p:nvPr/>
        </p:nvSpPr>
        <p:spPr>
          <a:xfrm>
            <a:off x="6836567" y="5216547"/>
            <a:ext cx="19358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Dislokace slezu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9181863-ADAF-4A6E-9A21-A235FBFB2B0A}"/>
              </a:ext>
            </a:extLst>
          </p:cNvPr>
          <p:cNvSpPr txBox="1"/>
          <p:nvPr/>
        </p:nvSpPr>
        <p:spPr>
          <a:xfrm>
            <a:off x="6718926" y="5902641"/>
            <a:ext cx="19358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Hypokalcémie</a:t>
            </a:r>
            <a:endParaRPr lang="cs-CZ" sz="14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10F3FFB-18D8-4C38-B979-8945EF697C7F}"/>
              </a:ext>
            </a:extLst>
          </p:cNvPr>
          <p:cNvSpPr txBox="1"/>
          <p:nvPr/>
        </p:nvSpPr>
        <p:spPr>
          <a:xfrm>
            <a:off x="119298" y="1534623"/>
            <a:ext cx="8905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Obr. 1  Důsledky negativní energetické bilance a souvisejících onemocnění před otelením</a:t>
            </a:r>
          </a:p>
        </p:txBody>
      </p:sp>
    </p:spTree>
    <p:extLst>
      <p:ext uri="{BB962C8B-B14F-4D97-AF65-F5344CB8AC3E}">
        <p14:creationId xmlns:p14="http://schemas.microsoft.com/office/powerpoint/2010/main" val="97397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564904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Oslabení imunitního systému </a:t>
            </a:r>
            <a:r>
              <a:rPr lang="en-IE" dirty="0"/>
              <a:t>(</a:t>
            </a:r>
            <a:r>
              <a:rPr lang="en-IE" dirty="0" err="1"/>
              <a:t>Ingvartsen</a:t>
            </a:r>
            <a:r>
              <a:rPr lang="en-IE" dirty="0"/>
              <a:t> and Moyes 2013)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Zadržení lůžka a plodových obalů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Infekce dělohy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Infekce mléčné žlázy</a:t>
            </a:r>
            <a:endParaRPr lang="en-IE" dirty="0"/>
          </a:p>
        </p:txBody>
      </p:sp>
      <p:sp>
        <p:nvSpPr>
          <p:cNvPr id="31747" name="Titre 1"/>
          <p:cNvSpPr>
            <a:spLocks noGrp="1"/>
          </p:cNvSpPr>
          <p:nvPr>
            <p:ph type="title"/>
          </p:nvPr>
        </p:nvSpPr>
        <p:spPr>
          <a:xfrm>
            <a:off x="479450" y="1268760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strategie, jak jí zabránit</a:t>
            </a:r>
            <a:endParaRPr lang="en-US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79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2060576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Oslabení imunitního systému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Nízká glukóza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Vysoké ketolátky (</a:t>
            </a:r>
            <a:r>
              <a:rPr lang="cs-CZ" dirty="0" err="1"/>
              <a:t>BHB</a:t>
            </a:r>
            <a:r>
              <a:rPr lang="cs-CZ" dirty="0"/>
              <a:t>)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Negativní energetická bilance </a:t>
            </a:r>
            <a:r>
              <a:rPr lang="en-IE" dirty="0"/>
              <a:t>(</a:t>
            </a:r>
            <a:r>
              <a:rPr lang="cs-CZ" dirty="0"/>
              <a:t>vypočtená</a:t>
            </a:r>
            <a:r>
              <a:rPr lang="en-IE" dirty="0"/>
              <a:t>)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Nízký glutamin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Vysoké </a:t>
            </a:r>
            <a:r>
              <a:rPr lang="cs-CZ" dirty="0" err="1"/>
              <a:t>NEMK</a:t>
            </a:r>
            <a:r>
              <a:rPr lang="cs-CZ" dirty="0"/>
              <a:t> </a:t>
            </a:r>
            <a:r>
              <a:rPr lang="en-IE" dirty="0"/>
              <a:t>(</a:t>
            </a:r>
            <a:r>
              <a:rPr lang="en-IE" dirty="0" err="1"/>
              <a:t>Hammon</a:t>
            </a:r>
            <a:r>
              <a:rPr lang="en-IE" dirty="0"/>
              <a:t> et al., 2006)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Souvislost s imunosupresí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en-IE" dirty="0"/>
              <a:t>(</a:t>
            </a:r>
            <a:r>
              <a:rPr lang="en-IE" dirty="0" err="1"/>
              <a:t>Ingvartsen</a:t>
            </a:r>
            <a:r>
              <a:rPr lang="en-IE" dirty="0"/>
              <a:t> and </a:t>
            </a:r>
            <a:r>
              <a:rPr lang="en-IE" dirty="0" err="1"/>
              <a:t>Moyes</a:t>
            </a:r>
            <a:r>
              <a:rPr lang="en-IE" dirty="0"/>
              <a:t> 2013)</a:t>
            </a:r>
          </a:p>
          <a:p>
            <a:pPr lvl="1">
              <a:buFont typeface="Arial" charset="0"/>
              <a:buChar char="•"/>
              <a:defRPr/>
            </a:pPr>
            <a:endParaRPr lang="en-IE" dirty="0"/>
          </a:p>
        </p:txBody>
      </p:sp>
      <p:sp>
        <p:nvSpPr>
          <p:cNvPr id="32771" name="Titre 1"/>
          <p:cNvSpPr txBox="1">
            <a:spLocks/>
          </p:cNvSpPr>
          <p:nvPr/>
        </p:nvSpPr>
        <p:spPr bwMode="auto">
          <a:xfrm>
            <a:off x="910084" y="582928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E" altLang="en-US" sz="2400" dirty="0"/>
              <a:t>N</a:t>
            </a:r>
            <a:r>
              <a:rPr lang="cs-CZ" altLang="en-US" sz="2400" dirty="0" err="1"/>
              <a:t>egativní</a:t>
            </a:r>
            <a:r>
              <a:rPr lang="cs-CZ" altLang="en-US" sz="2400" dirty="0"/>
              <a:t> energetická bilance na počátku laktace: </a:t>
            </a:r>
            <a:br>
              <a:rPr lang="cs-CZ" altLang="en-US" sz="2400" dirty="0"/>
            </a:br>
            <a:r>
              <a:rPr lang="cs-CZ" altLang="en-US" sz="2400" dirty="0"/>
              <a:t>důsledky a kontrolní strategie</a:t>
            </a: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6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2060576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Oslabení imunitního systému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Nízká glukóza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Glukózu potřebují fagocyty pro své množení, přežití a diferenciaci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Preferované metabolické „palivo“ pro aktivované </a:t>
            </a:r>
            <a:r>
              <a:rPr lang="cs-CZ" dirty="0" err="1"/>
              <a:t>polymorfonukleární</a:t>
            </a:r>
            <a:r>
              <a:rPr lang="cs-CZ" dirty="0"/>
              <a:t> leukocyty (granulocyty), makrofágy a lymfocyty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endParaRPr lang="en-IE" dirty="0"/>
          </a:p>
        </p:txBody>
      </p:sp>
      <p:sp>
        <p:nvSpPr>
          <p:cNvPr id="33795" name="Titre 1"/>
          <p:cNvSpPr txBox="1">
            <a:spLocks/>
          </p:cNvSpPr>
          <p:nvPr/>
        </p:nvSpPr>
        <p:spPr bwMode="auto">
          <a:xfrm>
            <a:off x="628650" y="758826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E" altLang="en-US" sz="2400" dirty="0"/>
              <a:t>N</a:t>
            </a:r>
            <a:r>
              <a:rPr lang="cs-CZ" altLang="en-US" sz="2400" dirty="0" err="1"/>
              <a:t>egativní</a:t>
            </a:r>
            <a:r>
              <a:rPr lang="cs-CZ" altLang="en-US" sz="2400" dirty="0"/>
              <a:t> energetická bilance na počátku laktace: </a:t>
            </a:r>
            <a:br>
              <a:rPr lang="cs-CZ" altLang="en-US" sz="2400" dirty="0"/>
            </a:br>
            <a:r>
              <a:rPr lang="cs-CZ" altLang="en-US" sz="2400" dirty="0"/>
              <a:t>důsledky a kontrolní strategie</a:t>
            </a: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1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206057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Oslabení imunitního systému</a:t>
            </a:r>
            <a:endParaRPr lang="en-IE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Vysoké ketolátky (</a:t>
            </a:r>
            <a:r>
              <a:rPr lang="cs-CZ" dirty="0" err="1"/>
              <a:t>BHB</a:t>
            </a:r>
            <a:r>
              <a:rPr lang="cs-CZ" dirty="0"/>
              <a:t>)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Vrozená imunita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en-IE" dirty="0"/>
              <a:t>BHB in vitro:  </a:t>
            </a:r>
            <a:r>
              <a:rPr lang="cs-CZ" dirty="0"/>
              <a:t>schopnost chemotaxe a respiračního vzplanutí u granulocytů v krvi skotu jsou omezeny</a:t>
            </a:r>
            <a:r>
              <a:rPr lang="en-IE" dirty="0"/>
              <a:t> (</a:t>
            </a:r>
            <a:r>
              <a:rPr lang="cs-CZ" dirty="0"/>
              <a:t>tento efekt byl prokázán i u ovcí</a:t>
            </a:r>
            <a:r>
              <a:rPr lang="en-IE" dirty="0"/>
              <a:t>)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Specifická imunita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en-IE" dirty="0"/>
              <a:t>BHB in vitro: </a:t>
            </a:r>
            <a:r>
              <a:rPr lang="cs-CZ" dirty="0"/>
              <a:t>inhibována sekrece </a:t>
            </a:r>
            <a:r>
              <a:rPr lang="en-IE" dirty="0"/>
              <a:t>IgM </a:t>
            </a:r>
            <a:r>
              <a:rPr lang="cs-CZ" dirty="0"/>
              <a:t>u bovinních lymfocytů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en-IE" dirty="0" err="1">
                <a:solidFill>
                  <a:schemeClr val="bg1">
                    <a:lumMod val="65000"/>
                  </a:schemeClr>
                </a:solidFill>
              </a:rPr>
              <a:t>Ingvartsen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 a Moyes (2013)</a:t>
            </a:r>
          </a:p>
        </p:txBody>
      </p:sp>
      <p:sp>
        <p:nvSpPr>
          <p:cNvPr id="34819" name="Titre 1"/>
          <p:cNvSpPr txBox="1">
            <a:spLocks/>
          </p:cNvSpPr>
          <p:nvPr/>
        </p:nvSpPr>
        <p:spPr bwMode="auto">
          <a:xfrm>
            <a:off x="910084" y="39719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E" altLang="en-US" sz="2400" dirty="0"/>
              <a:t>N</a:t>
            </a:r>
            <a:r>
              <a:rPr lang="cs-CZ" altLang="en-US" sz="2400" dirty="0" err="1"/>
              <a:t>egativní</a:t>
            </a:r>
            <a:r>
              <a:rPr lang="cs-CZ" altLang="en-US" sz="2400" dirty="0"/>
              <a:t> energetická bilance na počátku laktace: důsledky a kontrolní strategie</a:t>
            </a: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7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14" y="980728"/>
            <a:ext cx="6480572" cy="535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7D0B81-9918-46C8-A8ED-02BB263D8C33}"/>
              </a:ext>
            </a:extLst>
          </p:cNvPr>
          <p:cNvSpPr txBox="1"/>
          <p:nvPr/>
        </p:nvSpPr>
        <p:spPr>
          <a:xfrm>
            <a:off x="1350689" y="5596701"/>
            <a:ext cx="57606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Obrázek 1. Funkce neutrofilních granulocytů (</a:t>
            </a:r>
            <a:r>
              <a:rPr lang="cs-CZ" sz="1400" dirty="0" err="1"/>
              <a:t>jodinace</a:t>
            </a:r>
            <a:r>
              <a:rPr lang="cs-CZ" sz="1400" dirty="0"/>
              <a:t>; trojúhelníčky) a lymfocytů (blastogeneze; kolečka) jsou narušeny během prvních týdnů po porodu. Hodnoty jsou vyjádřeny v procentech…</a:t>
            </a:r>
          </a:p>
        </p:txBody>
      </p:sp>
    </p:spTree>
    <p:extLst>
      <p:ext uri="{BB962C8B-B14F-4D97-AF65-F5344CB8AC3E}">
        <p14:creationId xmlns:p14="http://schemas.microsoft.com/office/powerpoint/2010/main" val="261001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1-s2.0-S0165242706001206-gr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7" y="1700214"/>
            <a:ext cx="6455569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 rot="-5400000">
            <a:off x="-2073076" y="2802087"/>
            <a:ext cx="5688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latin typeface="+mn-lt"/>
              </a:rPr>
              <a:t>Imunitní funkce - </a:t>
            </a:r>
            <a:r>
              <a:rPr lang="en-IE" sz="2400" dirty="0">
                <a:latin typeface="+mn-lt"/>
              </a:rPr>
              <a:t>% </a:t>
            </a:r>
            <a:r>
              <a:rPr lang="cs-CZ" sz="2400" dirty="0">
                <a:latin typeface="+mn-lt"/>
              </a:rPr>
              <a:t>vůči kontrolní skupině</a:t>
            </a:r>
            <a:endParaRPr lang="en-IE" sz="2400" dirty="0">
              <a:latin typeface="+mn-lt"/>
            </a:endParaRPr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4139804" y="5699126"/>
            <a:ext cx="3456384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Nejvyšší příjem sušiny</a:t>
            </a:r>
            <a:endParaRPr lang="en-IE" dirty="0">
              <a:latin typeface="+mn-lt"/>
            </a:endParaRPr>
          </a:p>
          <a:p>
            <a:pPr>
              <a:defRPr/>
            </a:pPr>
            <a:r>
              <a:rPr lang="cs-CZ" dirty="0">
                <a:latin typeface="+mn-lt"/>
              </a:rPr>
              <a:t>Nejnižší příjem sušiny</a:t>
            </a:r>
            <a:endParaRPr lang="en-IE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71775" y="5867400"/>
            <a:ext cx="122396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1775" y="6161088"/>
            <a:ext cx="122396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7" name="Text Box 3"/>
          <p:cNvSpPr txBox="1">
            <a:spLocks noChangeArrowheads="1"/>
          </p:cNvSpPr>
          <p:nvPr/>
        </p:nvSpPr>
        <p:spPr bwMode="auto">
          <a:xfrm>
            <a:off x="179785" y="836613"/>
            <a:ext cx="8784431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2400" b="1" dirty="0">
                <a:latin typeface="+mn-lt"/>
              </a:rPr>
              <a:t>I</a:t>
            </a:r>
            <a:r>
              <a:rPr lang="cs-CZ" sz="2400" b="1" dirty="0" err="1">
                <a:latin typeface="+mn-lt"/>
              </a:rPr>
              <a:t>munosuprese</a:t>
            </a:r>
            <a:r>
              <a:rPr lang="cs-CZ" sz="2400" b="1" dirty="0">
                <a:latin typeface="+mn-lt"/>
              </a:rPr>
              <a:t> v </a:t>
            </a:r>
            <a:r>
              <a:rPr lang="cs-CZ" sz="2400" b="1" dirty="0" err="1">
                <a:latin typeface="+mn-lt"/>
              </a:rPr>
              <a:t>okoloporodním</a:t>
            </a:r>
            <a:r>
              <a:rPr lang="cs-CZ" sz="2400" b="1" dirty="0">
                <a:latin typeface="+mn-lt"/>
              </a:rPr>
              <a:t> období</a:t>
            </a:r>
            <a:endParaRPr lang="en-IE" sz="2400" b="1" dirty="0"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IE" sz="2400" b="1" dirty="0" err="1">
                <a:latin typeface="+mn-lt"/>
              </a:rPr>
              <a:t>Hammon</a:t>
            </a:r>
            <a:r>
              <a:rPr lang="en-IE" sz="2400" b="1" dirty="0">
                <a:latin typeface="+mn-lt"/>
              </a:rPr>
              <a:t> et al., 2006</a:t>
            </a:r>
            <a:endParaRPr lang="en-GB" sz="2400" b="1" dirty="0">
              <a:latin typeface="+mn-lt"/>
            </a:endParaRPr>
          </a:p>
        </p:txBody>
      </p:sp>
      <p:sp>
        <p:nvSpPr>
          <p:cNvPr id="36872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8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88615" y="230291"/>
            <a:ext cx="8366769" cy="758825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sz="3200" dirty="0"/>
              <a:t>N</a:t>
            </a:r>
            <a:r>
              <a:rPr lang="cs-CZ" altLang="en-US" sz="3200" dirty="0" err="1"/>
              <a:t>egativní</a:t>
            </a:r>
            <a:r>
              <a:rPr lang="cs-CZ" altLang="en-US" sz="3200" dirty="0"/>
              <a:t> energetická bilance na počátku laktace: důsledky a kontrolní strategie</a:t>
            </a:r>
            <a:endParaRPr lang="en-US" alt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623" y="1905546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Výuka</a:t>
            </a:r>
            <a:r>
              <a:rPr lang="en-US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Výzkum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Vyšetření stáda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Spolupráce s </a:t>
            </a:r>
            <a:r>
              <a:rPr lang="cs-CZ" dirty="0" err="1"/>
              <a:t>výživáři</a:t>
            </a:r>
            <a:r>
              <a:rPr lang="cs-CZ" dirty="0"/>
              <a:t> a veterináři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3329753" cy="216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28980"/>
            <a:ext cx="3560291" cy="238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695937" cy="228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338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23529" y="260648"/>
            <a:ext cx="8568952" cy="106967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3600" dirty="0"/>
              <a:t>Dojnice, které měly v období stání na sucho zvýšené </a:t>
            </a:r>
            <a:r>
              <a:rPr lang="cs-CZ" altLang="en-US" sz="3600" dirty="0" err="1"/>
              <a:t>NEMK</a:t>
            </a:r>
            <a:r>
              <a:rPr lang="cs-CZ" altLang="en-US" sz="3600" dirty="0"/>
              <a:t>, tvořily 80% případů zadrženého lůžka ve stádě</a:t>
            </a:r>
            <a:endParaRPr lang="en-IE" altLang="en-US" sz="36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altLang="en-US" dirty="0" err="1"/>
              <a:t>NEMK</a:t>
            </a:r>
            <a:r>
              <a:rPr lang="cs-CZ" altLang="en-US" dirty="0"/>
              <a:t> u </a:t>
            </a:r>
            <a:r>
              <a:rPr lang="cs-CZ" altLang="en-US" dirty="0" err="1"/>
              <a:t>suchostojných</a:t>
            </a:r>
            <a:r>
              <a:rPr lang="cs-CZ" altLang="en-US" dirty="0"/>
              <a:t> dojnic v Irsku</a:t>
            </a:r>
            <a:endParaRPr lang="en-GB" altLang="en-US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dirty="0"/>
              <a:t>Vysoký výskyt zadržených lůžek</a:t>
            </a:r>
            <a:endParaRPr lang="en-GB" alt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IE" altLang="en-US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/>
          <a:stretch>
            <a:fillRect/>
          </a:stretch>
        </p:blipFill>
        <p:spPr bwMode="auto">
          <a:xfrm>
            <a:off x="755576" y="3140968"/>
            <a:ext cx="60579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1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8451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3100" dirty="0">
                <a:solidFill>
                  <a:schemeClr val="tx1"/>
                </a:solidFill>
              </a:rPr>
              <a:t>Ztráty kondice před otelením a subklinická ketóza</a:t>
            </a:r>
            <a:r>
              <a:rPr lang="en-GB" sz="3100" dirty="0">
                <a:solidFill>
                  <a:schemeClr val="tx1"/>
                </a:solidFill>
              </a:rPr>
              <a:t/>
            </a:r>
            <a:br>
              <a:rPr lang="en-GB" sz="3100" dirty="0">
                <a:solidFill>
                  <a:schemeClr val="tx1"/>
                </a:solidFill>
              </a:rPr>
            </a:br>
            <a:r>
              <a:rPr lang="en-GB" sz="3100" dirty="0">
                <a:solidFill>
                  <a:schemeClr val="tx1"/>
                </a:solidFill>
              </a:rPr>
              <a:t/>
            </a:r>
            <a:br>
              <a:rPr lang="en-GB" sz="3100" dirty="0">
                <a:solidFill>
                  <a:schemeClr val="tx1"/>
                </a:solidFill>
              </a:rPr>
            </a:br>
            <a:r>
              <a:rPr lang="en-GB" sz="3100" dirty="0">
                <a:solidFill>
                  <a:schemeClr val="tx1"/>
                </a:solidFill>
              </a:rPr>
              <a:t>UCD: </a:t>
            </a:r>
            <a:r>
              <a:rPr lang="en-GB" sz="2800" dirty="0">
                <a:solidFill>
                  <a:schemeClr val="tx1"/>
                </a:solidFill>
              </a:rPr>
              <a:t>Sheehy et al., 2017 J Dairy Sci.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1805" y="2302471"/>
            <a:ext cx="4540390" cy="31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396712" y="3716339"/>
            <a:ext cx="1987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latin typeface="Garamond" pitchFamily="18" charset="0"/>
              </a:rPr>
              <a:t>% </a:t>
            </a:r>
            <a:r>
              <a:rPr lang="cs-CZ" altLang="en-US" sz="2400" dirty="0">
                <a:latin typeface="Garamond" pitchFamily="18" charset="0"/>
              </a:rPr>
              <a:t>se subklinickou ketózou</a:t>
            </a:r>
            <a:endParaRPr lang="en-GB" altLang="en-US" sz="2400" dirty="0">
              <a:latin typeface="Garamond" pitchFamily="18" charset="0"/>
            </a:endParaRP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3559066" y="5349256"/>
            <a:ext cx="426939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>
                <a:latin typeface="Garamond" pitchFamily="18" charset="0"/>
              </a:rPr>
              <a:t>0            1         2	         3	    4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dirty="0">
                <a:latin typeface="Garamond" pitchFamily="18" charset="0"/>
              </a:rPr>
              <a:t>Týdny po otelení</a:t>
            </a:r>
            <a:endParaRPr lang="en-GB" altLang="en-US" sz="2000" dirty="0"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1700" y="3716339"/>
            <a:ext cx="21237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cs-CZ" dirty="0"/>
              <a:t>Ztráta kondice</a:t>
            </a:r>
            <a:endParaRPr lang="en-GB" dirty="0"/>
          </a:p>
          <a:p>
            <a:pPr marL="285750" indent="-285750">
              <a:buClr>
                <a:schemeClr val="bg1">
                  <a:lumMod val="65000"/>
                </a:schemeClr>
              </a:buClr>
              <a:buSzPct val="200000"/>
              <a:buFont typeface="Arial" panose="020B0604020202020204" pitchFamily="34" charset="0"/>
              <a:buChar char="•"/>
            </a:pPr>
            <a:r>
              <a:rPr lang="cs-CZ" dirty="0"/>
              <a:t>Zachování kondice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5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re 1"/>
          <p:cNvSpPr>
            <a:spLocks noGrp="1"/>
          </p:cNvSpPr>
          <p:nvPr>
            <p:ph type="title"/>
          </p:nvPr>
        </p:nvSpPr>
        <p:spPr>
          <a:xfrm>
            <a:off x="944689" y="908720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3252" name="Picture 3" descr="parl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04" y="2660651"/>
            <a:ext cx="1944290" cy="292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bottl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4" y="1893888"/>
            <a:ext cx="2180035" cy="283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477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9313" r="18427" b="29500"/>
          <a:stretch>
            <a:fillRect/>
          </a:stretch>
        </p:blipFill>
        <p:spPr bwMode="auto">
          <a:xfrm>
            <a:off x="0" y="333376"/>
            <a:ext cx="9097566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9785" y="1268413"/>
            <a:ext cx="85344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6C1BB7FC-CB88-46A7-87CA-5D4DF92D2718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58CE74-906A-4FA5-BFC0-84E90E8DB49E}"/>
              </a:ext>
            </a:extLst>
          </p:cNvPr>
          <p:cNvSpPr txBox="1"/>
          <p:nvPr/>
        </p:nvSpPr>
        <p:spPr>
          <a:xfrm>
            <a:off x="2424336" y="1484784"/>
            <a:ext cx="5209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Důsledky negativní energetické bilance po otelení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3EE1613-C06E-4B46-9AB5-3BC3BB9FAD59}"/>
              </a:ext>
            </a:extLst>
          </p:cNvPr>
          <p:cNvSpPr txBox="1"/>
          <p:nvPr/>
        </p:nvSpPr>
        <p:spPr>
          <a:xfrm>
            <a:off x="611560" y="2255696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Pokles produkce mléka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0DA0E5-F6E0-44A0-BA33-60B66C3B94A3}"/>
              </a:ext>
            </a:extLst>
          </p:cNvPr>
          <p:cNvSpPr txBox="1"/>
          <p:nvPr/>
        </p:nvSpPr>
        <p:spPr>
          <a:xfrm>
            <a:off x="611560" y="3008529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Pokles % mléčné bílkoviny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212553-5458-4F23-B552-82B33E52BA5F}"/>
              </a:ext>
            </a:extLst>
          </p:cNvPr>
          <p:cNvSpPr txBox="1"/>
          <p:nvPr/>
        </p:nvSpPr>
        <p:spPr>
          <a:xfrm>
            <a:off x="2424336" y="2257935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Pokles glukózy v krvi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D35D105-D4EB-4953-B72C-C8B2ACFB3004}"/>
              </a:ext>
            </a:extLst>
          </p:cNvPr>
          <p:cNvSpPr txBox="1"/>
          <p:nvPr/>
        </p:nvSpPr>
        <p:spPr>
          <a:xfrm>
            <a:off x="2424336" y="3022773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Omezení pulzů </a:t>
            </a:r>
            <a:r>
              <a:rPr lang="cs-CZ" sz="1200" dirty="0" err="1"/>
              <a:t>LH</a:t>
            </a:r>
            <a:endParaRPr lang="cs-CZ" sz="12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ED0D1D6-00C5-4DEA-B0E7-A494602C990D}"/>
              </a:ext>
            </a:extLst>
          </p:cNvPr>
          <p:cNvSpPr txBox="1"/>
          <p:nvPr/>
        </p:nvSpPr>
        <p:spPr>
          <a:xfrm>
            <a:off x="2369282" y="3660174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Snížení inzulinu a </a:t>
            </a:r>
            <a:r>
              <a:rPr lang="cs-CZ" sz="1200" dirty="0" err="1"/>
              <a:t>IGF</a:t>
            </a:r>
            <a:r>
              <a:rPr lang="cs-CZ" sz="1200" dirty="0"/>
              <a:t>-1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875B5A-F463-41E8-A16F-87EA8F61F131}"/>
              </a:ext>
            </a:extLst>
          </p:cNvPr>
          <p:cNvSpPr txBox="1"/>
          <p:nvPr/>
        </p:nvSpPr>
        <p:spPr>
          <a:xfrm>
            <a:off x="2267744" y="4374039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Anestrus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5D709F7-A893-4E9F-8DA0-F5AD01AC82FF}"/>
              </a:ext>
            </a:extLst>
          </p:cNvPr>
          <p:cNvSpPr txBox="1"/>
          <p:nvPr/>
        </p:nvSpPr>
        <p:spPr>
          <a:xfrm>
            <a:off x="2424336" y="5077939"/>
            <a:ext cx="22958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Menší žluté tělísko po ovulaci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9055A4-E634-4DDC-BBD3-BB7117E243D4}"/>
              </a:ext>
            </a:extLst>
          </p:cNvPr>
          <p:cNvSpPr txBox="1"/>
          <p:nvPr/>
        </p:nvSpPr>
        <p:spPr>
          <a:xfrm>
            <a:off x="2424336" y="5704277"/>
            <a:ext cx="28677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Omezení rozpoznávací schopnosti organismu matky vůči konceptu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37A21D4-54C7-41FF-8D86-36315F92B4BE}"/>
              </a:ext>
            </a:extLst>
          </p:cNvPr>
          <p:cNvSpPr txBox="1"/>
          <p:nvPr/>
        </p:nvSpPr>
        <p:spPr>
          <a:xfrm>
            <a:off x="4896297" y="2305871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Imunosuprese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D3A93C5-A332-48A5-99DD-0E09E447E09B}"/>
              </a:ext>
            </a:extLst>
          </p:cNvPr>
          <p:cNvSpPr txBox="1"/>
          <p:nvPr/>
        </p:nvSpPr>
        <p:spPr>
          <a:xfrm>
            <a:off x="4980112" y="2965472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Prodloužení infekcí dělohy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9726CFF-241A-4D8B-9786-DDEEB98C78C9}"/>
              </a:ext>
            </a:extLst>
          </p:cNvPr>
          <p:cNvSpPr txBox="1"/>
          <p:nvPr/>
        </p:nvSpPr>
        <p:spPr>
          <a:xfrm>
            <a:off x="4896297" y="3747700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Infekce mléčné žlázy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72D25B0-9F7F-416E-96B5-5BD75FAA508A}"/>
              </a:ext>
            </a:extLst>
          </p:cNvPr>
          <p:cNvSpPr txBox="1"/>
          <p:nvPr/>
        </p:nvSpPr>
        <p:spPr>
          <a:xfrm>
            <a:off x="6709073" y="2327447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Zvýšené </a:t>
            </a:r>
            <a:r>
              <a:rPr lang="cs-CZ" sz="1200" dirty="0" err="1"/>
              <a:t>BHB</a:t>
            </a:r>
            <a:r>
              <a:rPr lang="cs-CZ" sz="1200" dirty="0"/>
              <a:t> a </a:t>
            </a:r>
            <a:r>
              <a:rPr lang="cs-CZ" sz="1200" dirty="0" err="1"/>
              <a:t>NEMK</a:t>
            </a:r>
            <a:endParaRPr lang="cs-CZ" sz="12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5C188A1-46A7-47AB-B737-DBB42952D7BE}"/>
              </a:ext>
            </a:extLst>
          </p:cNvPr>
          <p:cNvSpPr txBox="1"/>
          <p:nvPr/>
        </p:nvSpPr>
        <p:spPr>
          <a:xfrm>
            <a:off x="6719664" y="3008529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Klinická ketóza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0125755-3ECD-48FC-B114-7517AE380C8B}"/>
              </a:ext>
            </a:extLst>
          </p:cNvPr>
          <p:cNvSpPr txBox="1"/>
          <p:nvPr/>
        </p:nvSpPr>
        <p:spPr>
          <a:xfrm>
            <a:off x="6774718" y="3714168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Pokles příjmu krmiva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ECFCB49-20E2-411B-8CAD-5CDF9D477529}"/>
              </a:ext>
            </a:extLst>
          </p:cNvPr>
          <p:cNvSpPr txBox="1"/>
          <p:nvPr/>
        </p:nvSpPr>
        <p:spPr>
          <a:xfrm>
            <a:off x="6677032" y="4372207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Dislokace slezu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1F91E88-03F1-4761-900C-A8DB3BFB423B}"/>
              </a:ext>
            </a:extLst>
          </p:cNvPr>
          <p:cNvSpPr txBox="1"/>
          <p:nvPr/>
        </p:nvSpPr>
        <p:spPr>
          <a:xfrm>
            <a:off x="6769969" y="5091259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Nízká kvalita oocytů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DAAFD00-3E3A-479B-86E9-9777F83D975E}"/>
              </a:ext>
            </a:extLst>
          </p:cNvPr>
          <p:cNvSpPr txBox="1"/>
          <p:nvPr/>
        </p:nvSpPr>
        <p:spPr>
          <a:xfrm>
            <a:off x="6516216" y="5731282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Steatóza jater</a:t>
            </a:r>
          </a:p>
        </p:txBody>
      </p:sp>
    </p:spTree>
    <p:extLst>
      <p:ext uri="{BB962C8B-B14F-4D97-AF65-F5344CB8AC3E}">
        <p14:creationId xmlns:p14="http://schemas.microsoft.com/office/powerpoint/2010/main" val="2428883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2060576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IE" sz="2400" dirty="0" err="1"/>
              <a:t>McArt</a:t>
            </a:r>
            <a:r>
              <a:rPr lang="en-IE" sz="2400" dirty="0"/>
              <a:t> et al. (2013) </a:t>
            </a:r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Stáda s více než 15-20% zvýšením </a:t>
            </a:r>
            <a:r>
              <a:rPr lang="cs-CZ" sz="2400" dirty="0" err="1"/>
              <a:t>NEMK</a:t>
            </a:r>
            <a:r>
              <a:rPr lang="cs-CZ" sz="2400" dirty="0"/>
              <a:t> a </a:t>
            </a:r>
            <a:r>
              <a:rPr lang="cs-CZ" sz="2400" dirty="0" err="1"/>
              <a:t>BHB</a:t>
            </a:r>
            <a:r>
              <a:rPr lang="cs-CZ" sz="2400" dirty="0"/>
              <a:t> na počátku laktace</a:t>
            </a:r>
            <a:endParaRPr lang="en-IE" sz="2400" dirty="0"/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Zhoršené výsledky reprodukce</a:t>
            </a:r>
            <a:endParaRPr lang="en-IE" sz="2400" dirty="0"/>
          </a:p>
          <a:p>
            <a:pPr>
              <a:buFont typeface="Arial" charset="0"/>
              <a:buChar char="•"/>
              <a:defRPr/>
            </a:pPr>
            <a:r>
              <a:rPr lang="cs-CZ" sz="2400" dirty="0"/>
              <a:t>Pokles produkce mléka</a:t>
            </a:r>
            <a:r>
              <a:rPr lang="en-IE" sz="2400" dirty="0"/>
              <a:t>  </a:t>
            </a:r>
          </a:p>
          <a:p>
            <a:pPr>
              <a:buFont typeface="Arial" charset="0"/>
              <a:buChar char="•"/>
              <a:defRPr/>
            </a:pPr>
            <a:endParaRPr lang="en-IE" sz="2400" dirty="0"/>
          </a:p>
          <a:p>
            <a:pPr>
              <a:buFont typeface="Arial" charset="0"/>
              <a:buChar char="•"/>
              <a:defRPr/>
            </a:pPr>
            <a:r>
              <a:rPr lang="en-IE" sz="2400" dirty="0" err="1"/>
              <a:t>Ospina</a:t>
            </a:r>
            <a:r>
              <a:rPr lang="en-IE" sz="2400" dirty="0"/>
              <a:t> et al. (2013)</a:t>
            </a:r>
            <a:r>
              <a:rPr lang="cs-CZ" sz="2400" dirty="0"/>
              <a:t>: krávy s hladinou </a:t>
            </a:r>
            <a:r>
              <a:rPr lang="cs-CZ" sz="2400" dirty="0" err="1"/>
              <a:t>BHB</a:t>
            </a:r>
            <a:r>
              <a:rPr lang="cs-CZ" sz="2400" dirty="0"/>
              <a:t> v séru vyšší než</a:t>
            </a:r>
            <a:r>
              <a:rPr lang="en-IE" sz="2400" dirty="0"/>
              <a:t> 1</a:t>
            </a:r>
            <a:r>
              <a:rPr lang="cs-CZ" sz="2400" dirty="0"/>
              <a:t>,</a:t>
            </a:r>
            <a:r>
              <a:rPr lang="en-IE" sz="2400" dirty="0"/>
              <a:t>2</a:t>
            </a:r>
            <a:r>
              <a:rPr lang="cs-CZ" sz="2400" dirty="0"/>
              <a:t> </a:t>
            </a:r>
            <a:r>
              <a:rPr lang="en-IE" sz="2400" dirty="0"/>
              <a:t>mmol/l </a:t>
            </a:r>
            <a:r>
              <a:rPr lang="cs-CZ" sz="2400" dirty="0"/>
              <a:t>v prvním týdnu po otelení měly osmkrát vyšší pravděpodobnost dislokace slezu</a:t>
            </a:r>
            <a:r>
              <a:rPr lang="en-IE" sz="2400" dirty="0"/>
              <a:t>. </a:t>
            </a:r>
          </a:p>
        </p:txBody>
      </p:sp>
      <p:sp>
        <p:nvSpPr>
          <p:cNvPr id="54275" name="Titre 1"/>
          <p:cNvSpPr txBox="1">
            <a:spLocks/>
          </p:cNvSpPr>
          <p:nvPr/>
        </p:nvSpPr>
        <p:spPr bwMode="auto">
          <a:xfrm>
            <a:off x="1257300" y="758824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IE" altLang="en-US" dirty="0"/>
              <a:t>N</a:t>
            </a:r>
            <a:r>
              <a:rPr lang="cs-CZ" altLang="en-US" dirty="0" err="1"/>
              <a:t>egativní</a:t>
            </a:r>
            <a:r>
              <a:rPr lang="cs-CZ" altLang="en-US" dirty="0"/>
              <a:t> energetická bilance na počátku laktace: důsledky a kontrolní strategie</a:t>
            </a:r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85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en-US" sz="2000" b="1" dirty="0"/>
              <a:t>Fyziologická podstata vlivu </a:t>
            </a:r>
            <a:r>
              <a:rPr lang="en-IE" altLang="en-US" sz="2000" b="1" dirty="0"/>
              <a:t>NEB </a:t>
            </a:r>
            <a:r>
              <a:rPr lang="cs-CZ" altLang="en-US" sz="2000" b="1" dirty="0"/>
              <a:t>na plodnost</a:t>
            </a:r>
            <a:endParaRPr lang="en-IE" altLang="en-US" sz="2000" b="1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Snížená frekvence pulzních vln luteinizačního hormonu (</a:t>
            </a:r>
            <a:r>
              <a:rPr lang="cs-CZ" altLang="en-US" sz="2000" dirty="0" err="1"/>
              <a:t>LH</a:t>
            </a:r>
            <a:r>
              <a:rPr lang="cs-CZ" altLang="en-US" sz="2000" dirty="0"/>
              <a:t>)</a:t>
            </a:r>
            <a:endParaRPr lang="en-IE" altLang="en-US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Snížené koncentrace </a:t>
            </a:r>
            <a:r>
              <a:rPr lang="en-IE" altLang="en-US" sz="2000" dirty="0"/>
              <a:t>in</a:t>
            </a:r>
            <a:r>
              <a:rPr lang="cs-CZ" altLang="en-US" sz="2000" dirty="0"/>
              <a:t>z</a:t>
            </a:r>
            <a:r>
              <a:rPr lang="en-IE" altLang="en-US" sz="2000" dirty="0" err="1"/>
              <a:t>ulin</a:t>
            </a:r>
            <a:r>
              <a:rPr lang="cs-CZ" altLang="en-US" sz="2000" dirty="0"/>
              <a:t>u</a:t>
            </a:r>
            <a:r>
              <a:rPr lang="en-IE" altLang="en-US" sz="2000" dirty="0"/>
              <a:t> a </a:t>
            </a:r>
            <a:r>
              <a:rPr lang="en-IE" altLang="en-US" sz="2000" dirty="0" err="1"/>
              <a:t>IGF</a:t>
            </a:r>
            <a:r>
              <a:rPr lang="en-IE" altLang="en-US" sz="2000" dirty="0"/>
              <a:t>-1</a:t>
            </a:r>
            <a:r>
              <a:rPr lang="cs-CZ" altLang="en-US" sz="2000" dirty="0"/>
              <a:t> v krevním oběhu</a:t>
            </a:r>
            <a:endParaRPr lang="en-IE" altLang="en-US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Snížená produkce estradiolu v ovariálních folikulech</a:t>
            </a:r>
            <a:endParaRPr lang="en-IE" altLang="en-US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Tvorba menších žlutých tělísek</a:t>
            </a:r>
            <a:endParaRPr lang="en-IE" altLang="en-US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Negativní vliv vysoké hladiny </a:t>
            </a:r>
            <a:r>
              <a:rPr lang="cs-CZ" altLang="en-US" sz="2000" dirty="0" err="1"/>
              <a:t>NEMK</a:t>
            </a:r>
            <a:r>
              <a:rPr lang="cs-CZ" altLang="en-US" sz="2000" dirty="0"/>
              <a:t>, </a:t>
            </a:r>
            <a:r>
              <a:rPr lang="cs-CZ" altLang="en-US" sz="2000" dirty="0" err="1"/>
              <a:t>BHB</a:t>
            </a:r>
            <a:r>
              <a:rPr lang="cs-CZ" altLang="en-US" sz="2000" dirty="0"/>
              <a:t> a nízké glukózy na vývoj oocytů</a:t>
            </a:r>
            <a:endParaRPr lang="en-IE" altLang="en-US" sz="2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000" dirty="0"/>
              <a:t>Oocyty, které se vyvinou v době negativní energetické bilance jsou o několik měsíců později méně životaschopné</a:t>
            </a:r>
            <a:endParaRPr lang="en-IE" altLang="en-US" sz="20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IE" altLang="en-US" sz="20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IE" altLang="en-US" sz="2000" dirty="0"/>
              <a:t>Roche et al., 2000; Boland and </a:t>
            </a:r>
            <a:r>
              <a:rPr lang="en-IE" altLang="en-US" sz="2000" dirty="0" err="1"/>
              <a:t>Lonergan</a:t>
            </a:r>
            <a:r>
              <a:rPr lang="en-IE" altLang="en-US" sz="2000" dirty="0"/>
              <a:t>, 2003; Leroy et al., 2005</a:t>
            </a:r>
            <a:endParaRPr lang="en-GB" alt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63" y="908720"/>
            <a:ext cx="8229600" cy="1143000"/>
          </a:xfrm>
        </p:spPr>
        <p:txBody>
          <a:bodyPr>
            <a:noAutofit/>
          </a:bodyPr>
          <a:lstStyle/>
          <a:p>
            <a:r>
              <a:rPr lang="cs-CZ" sz="3200" dirty="0"/>
              <a:t>Negativní energetická bilance a zhoršené výsledky reprodukce</a:t>
            </a:r>
            <a:endParaRPr lang="en-GB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99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23250" r="6250" b="8829"/>
          <a:stretch>
            <a:fillRect/>
          </a:stretch>
        </p:blipFill>
        <p:spPr bwMode="auto">
          <a:xfrm>
            <a:off x="251222" y="-36512"/>
            <a:ext cx="8892778" cy="670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235429" y="2952751"/>
            <a:ext cx="1440656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5" name="Rounded Rectangle 4"/>
          <p:cNvSpPr/>
          <p:nvPr/>
        </p:nvSpPr>
        <p:spPr>
          <a:xfrm>
            <a:off x="6742510" y="5157789"/>
            <a:ext cx="1645444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6" name="Rounded Rectangle 5"/>
          <p:cNvSpPr/>
          <p:nvPr/>
        </p:nvSpPr>
        <p:spPr>
          <a:xfrm>
            <a:off x="6085285" y="3486151"/>
            <a:ext cx="1685925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7" name="Rounded Rectangle 6"/>
          <p:cNvSpPr/>
          <p:nvPr/>
        </p:nvSpPr>
        <p:spPr>
          <a:xfrm>
            <a:off x="4427935" y="3602039"/>
            <a:ext cx="1439465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83A854-91D9-4B35-9F5A-28B3745F1460}"/>
              </a:ext>
            </a:extLst>
          </p:cNvPr>
          <p:cNvSpPr txBox="1"/>
          <p:nvPr/>
        </p:nvSpPr>
        <p:spPr>
          <a:xfrm>
            <a:off x="179512" y="0"/>
            <a:ext cx="52890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2060"/>
                </a:solidFill>
              </a:rPr>
              <a:t>Model zhoršené plodnosti u dojnic</a:t>
            </a:r>
          </a:p>
        </p:txBody>
      </p:sp>
    </p:spTree>
    <p:extLst>
      <p:ext uri="{BB962C8B-B14F-4D97-AF65-F5344CB8AC3E}">
        <p14:creationId xmlns:p14="http://schemas.microsoft.com/office/powerpoint/2010/main" val="4201024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22266" r="5138" b="9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40029" y="1773239"/>
            <a:ext cx="1944290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4" name="Rounded Rectangle 3"/>
          <p:cNvSpPr/>
          <p:nvPr/>
        </p:nvSpPr>
        <p:spPr>
          <a:xfrm>
            <a:off x="4572001" y="260351"/>
            <a:ext cx="575072" cy="231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76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9131" r="23840" b="18420"/>
          <a:stretch>
            <a:fillRect/>
          </a:stretch>
        </p:blipFill>
        <p:spPr>
          <a:xfrm>
            <a:off x="883600" y="765150"/>
            <a:ext cx="8374856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re 1"/>
          <p:cNvSpPr>
            <a:spLocks noGrp="1"/>
          </p:cNvSpPr>
          <p:nvPr>
            <p:ph type="title"/>
          </p:nvPr>
        </p:nvSpPr>
        <p:spPr>
          <a:xfrm>
            <a:off x="1257300" y="481355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r>
              <a:rPr lang="en-US" alt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alt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altLang="en-US" sz="3600" dirty="0"/>
          </a:p>
        </p:txBody>
      </p:sp>
      <p:sp>
        <p:nvSpPr>
          <p:cNvPr id="58372" name="TextBox 1"/>
          <p:cNvSpPr txBox="1">
            <a:spLocks noChangeArrowheads="1"/>
          </p:cNvSpPr>
          <p:nvPr/>
        </p:nvSpPr>
        <p:spPr bwMode="auto">
          <a:xfrm>
            <a:off x="757238" y="1703388"/>
            <a:ext cx="183237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/>
              <a:t>Leroy et al., 2008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D7E6D12-4921-403A-99FE-034CDDE2A64F}"/>
              </a:ext>
            </a:extLst>
          </p:cNvPr>
          <p:cNvSpPr txBox="1"/>
          <p:nvPr/>
        </p:nvSpPr>
        <p:spPr>
          <a:xfrm>
            <a:off x="1257300" y="4753521"/>
            <a:ext cx="70567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/>
              <a:t>Obr. 1  Diagram možných mechanismů zhoršení kvality embryí u </a:t>
            </a:r>
            <a:r>
              <a:rPr lang="cs-CZ" sz="1200" b="1" dirty="0" err="1"/>
              <a:t>vysokoprodukčních</a:t>
            </a:r>
            <a:r>
              <a:rPr lang="cs-CZ" sz="1200" b="1" dirty="0"/>
              <a:t> dojnic</a:t>
            </a:r>
          </a:p>
        </p:txBody>
      </p:sp>
    </p:spTree>
    <p:extLst>
      <p:ext uri="{BB962C8B-B14F-4D97-AF65-F5344CB8AC3E}">
        <p14:creationId xmlns:p14="http://schemas.microsoft.com/office/powerpoint/2010/main" val="3206040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67508" y="413750"/>
            <a:ext cx="7886700" cy="758825"/>
          </a:xfrm>
        </p:spPr>
        <p:txBody>
          <a:bodyPr>
            <a:normAutofit fontScale="90000"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US" alt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6432" y="1600201"/>
            <a:ext cx="6511136" cy="514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251521" y="1887538"/>
            <a:ext cx="183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1800" dirty="0">
                <a:latin typeface="Calibri" pitchFamily="34" charset="0"/>
              </a:rPr>
              <a:t>Leroy et al., 2004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561" y="1772816"/>
            <a:ext cx="8102419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E49959-37C5-43DC-A246-9EAA4D0848A1}"/>
              </a:ext>
            </a:extLst>
          </p:cNvPr>
          <p:cNvSpPr txBox="1"/>
          <p:nvPr/>
        </p:nvSpPr>
        <p:spPr>
          <a:xfrm>
            <a:off x="1443285" y="5104233"/>
            <a:ext cx="70567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/>
              <a:t>Obr. 3  Průměrné (+- SEM) koncentrace </a:t>
            </a:r>
            <a:r>
              <a:rPr lang="cs-CZ" sz="1200" b="1" dirty="0" err="1"/>
              <a:t>BHB</a:t>
            </a:r>
            <a:r>
              <a:rPr lang="cs-CZ" sz="1200" b="1" dirty="0"/>
              <a:t> (</a:t>
            </a:r>
            <a:r>
              <a:rPr lang="cs-CZ" sz="1200" b="1" dirty="0" err="1"/>
              <a:t>mmol</a:t>
            </a:r>
            <a:r>
              <a:rPr lang="cs-CZ" sz="1200" b="1" dirty="0"/>
              <a:t>/l) v séru a folikulární tekutině u 9 </a:t>
            </a:r>
            <a:r>
              <a:rPr lang="cs-CZ" sz="1200" b="1" dirty="0" err="1"/>
              <a:t>vysokoprodukčních</a:t>
            </a:r>
            <a:r>
              <a:rPr lang="cs-CZ" sz="1200" b="1" dirty="0"/>
              <a:t> dojnic v experimentálním období</a:t>
            </a:r>
          </a:p>
          <a:p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14570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211165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Zdravotní a produkční problémy které vznikají v důsledku narušení energetické rovnováhy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Nejnovější vývoj v oblasti kontrolních strategií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59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582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en-US" sz="3200" dirty="0"/>
              <a:t>Negativní energetická bilance na počátku laktace </a:t>
            </a:r>
            <a:r>
              <a:rPr lang="en-IE" altLang="en-US" sz="3200" dirty="0"/>
              <a:t>: </a:t>
            </a:r>
            <a:r>
              <a:rPr lang="cs-CZ" altLang="en-US" sz="3200" dirty="0"/>
              <a:t>důsledky a kontrolní strategie</a:t>
            </a:r>
            <a:r>
              <a:rPr lang="en-US" alt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alt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6" y="2060848"/>
            <a:ext cx="70970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Finbar Mulligan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560" y="1871662"/>
            <a:ext cx="8102419" cy="0"/>
          </a:xfrm>
          <a:prstGeom prst="line">
            <a:avLst/>
          </a:prstGeom>
          <a:ln w="635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B67AAF-7BFE-4EE1-AAA2-6A64E68323C0}"/>
              </a:ext>
            </a:extLst>
          </p:cNvPr>
          <p:cNvSpPr txBox="1"/>
          <p:nvPr/>
        </p:nvSpPr>
        <p:spPr>
          <a:xfrm>
            <a:off x="1475656" y="5520834"/>
            <a:ext cx="70567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/>
              <a:t>Obr. 2  Průměrné (+- SEM) koncentrace glukózy (</a:t>
            </a:r>
            <a:r>
              <a:rPr lang="cs-CZ" sz="1200" b="1" dirty="0" err="1"/>
              <a:t>mmol</a:t>
            </a:r>
            <a:r>
              <a:rPr lang="cs-CZ" sz="1200" b="1" dirty="0"/>
              <a:t>/l) v séru a folikulární tekutině u 9 </a:t>
            </a:r>
            <a:r>
              <a:rPr lang="cs-CZ" sz="1200" b="1" dirty="0" err="1"/>
              <a:t>vysokoprodukčních</a:t>
            </a:r>
            <a:r>
              <a:rPr lang="cs-CZ" sz="1200" b="1" dirty="0"/>
              <a:t> dojnic v experimentálním období</a:t>
            </a:r>
          </a:p>
          <a:p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2834136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47700" y="1155807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r>
              <a:rPr lang="en-US" altLang="en-US" sz="2800" b="1" dirty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en-US" altLang="en-US" sz="2800" b="1" dirty="0">
                <a:latin typeface="+mn-lt"/>
                <a:ea typeface="Verdana" pitchFamily="34" charset="0"/>
                <a:cs typeface="Verdana" pitchFamily="34" charset="0"/>
              </a:rPr>
            </a:br>
            <a:endParaRPr lang="en-IE" alt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492376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Dopad dlouhodobé chronické negativní energetické bilance</a:t>
            </a:r>
            <a:r>
              <a:rPr lang="en-IE" dirty="0"/>
              <a:t>:  </a:t>
            </a:r>
            <a:r>
              <a:rPr lang="cs-CZ" dirty="0"/>
              <a:t>hubené krávy</a:t>
            </a:r>
            <a:r>
              <a:rPr lang="en-IE" dirty="0"/>
              <a:t>!!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23850" y="2276872"/>
            <a:ext cx="85344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782194" cy="283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039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66738"/>
            <a:ext cx="8229600" cy="55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en-US" sz="4000"/>
          </a:p>
        </p:txBody>
      </p:sp>
      <p:pic>
        <p:nvPicPr>
          <p:cNvPr id="41987" name="Picture 3" descr="IMG_219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85" y="165101"/>
            <a:ext cx="8964215" cy="6473825"/>
          </a:xfrm>
        </p:spPr>
      </p:pic>
    </p:spTree>
    <p:extLst>
      <p:ext uri="{BB962C8B-B14F-4D97-AF65-F5344CB8AC3E}">
        <p14:creationId xmlns:p14="http://schemas.microsoft.com/office/powerpoint/2010/main" val="456758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Korelace mezi skóre tělesné kondice (</a:t>
            </a:r>
            <a:r>
              <a:rPr lang="en-IE" dirty="0"/>
              <a:t>BCS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a tloušťkou chodidlového tukového polštáře</a:t>
            </a:r>
            <a:r>
              <a:rPr lang="en-IE" dirty="0"/>
              <a:t> (</a:t>
            </a:r>
            <a:r>
              <a:rPr lang="en-IE" dirty="0" err="1"/>
              <a:t>Bicalho</a:t>
            </a:r>
            <a:r>
              <a:rPr lang="en-IE" dirty="0"/>
              <a:t> et al., 2009)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Souvislost mezi nízkou kondicí a ztrátou kondice a kulháním </a:t>
            </a:r>
            <a:r>
              <a:rPr lang="en-IE" dirty="0"/>
              <a:t>(Lean et al., 2013)</a:t>
            </a:r>
          </a:p>
        </p:txBody>
      </p:sp>
      <p:pic>
        <p:nvPicPr>
          <p:cNvPr id="44035" name="Picture 2" descr="http://dairyhoofhealth.info/wp-content/uploads/2014/04/DigitalCushion-e13987184351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2846682" cy="212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3608" y="776603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557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34" y="2235200"/>
            <a:ext cx="7886700" cy="4622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IE" dirty="0"/>
              <a:t>Roche and Berry (2006)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Vyšší riziko </a:t>
            </a:r>
            <a:r>
              <a:rPr lang="cs-CZ" dirty="0" err="1"/>
              <a:t>hypokalcémie</a:t>
            </a:r>
            <a:r>
              <a:rPr lang="cs-CZ" dirty="0"/>
              <a:t> (poporodní parézy) u hubených krav v porovnání </a:t>
            </a:r>
            <a:br>
              <a:rPr lang="cs-CZ" dirty="0"/>
            </a:br>
            <a:r>
              <a:rPr lang="cs-CZ" dirty="0"/>
              <a:t>s kravami s optimální tělesnou kondicí</a:t>
            </a:r>
            <a:r>
              <a:rPr lang="en-IE" dirty="0"/>
              <a:t>.  </a:t>
            </a:r>
          </a:p>
          <a:p>
            <a:pPr>
              <a:buFont typeface="Arial" charset="0"/>
              <a:buChar char="•"/>
              <a:defRPr/>
            </a:pPr>
            <a:endParaRPr lang="en-IE" dirty="0"/>
          </a:p>
          <a:p>
            <a:pPr>
              <a:buFont typeface="Arial" charset="0"/>
              <a:buChar char="•"/>
              <a:defRPr/>
            </a:pPr>
            <a:r>
              <a:rPr lang="en-IE" dirty="0" err="1"/>
              <a:t>Heuer</a:t>
            </a:r>
            <a:r>
              <a:rPr lang="en-IE" dirty="0"/>
              <a:t> et al. (1999) a </a:t>
            </a:r>
            <a:r>
              <a:rPr lang="en-IE" dirty="0" err="1"/>
              <a:t>Hoedemaker</a:t>
            </a:r>
            <a:r>
              <a:rPr lang="en-IE" dirty="0"/>
              <a:t> et al. (2009)</a:t>
            </a:r>
            <a:r>
              <a:rPr lang="cs-CZ" dirty="0"/>
              <a:t>: vyšší riziko infekcí dělohy </a:t>
            </a:r>
            <a:br>
              <a:rPr lang="cs-CZ" dirty="0"/>
            </a:br>
            <a:r>
              <a:rPr lang="cs-CZ" dirty="0"/>
              <a:t>u hubených krav</a:t>
            </a:r>
            <a:r>
              <a:rPr lang="en-IE" dirty="0"/>
              <a:t>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0084" y="1052736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322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re 1"/>
          <p:cNvSpPr>
            <a:spLocks noGrp="1"/>
          </p:cNvSpPr>
          <p:nvPr>
            <p:ph type="title"/>
          </p:nvPr>
        </p:nvSpPr>
        <p:spPr>
          <a:xfrm>
            <a:off x="944689" y="908720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cs-CZ" altLang="en-US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Strategie kontroly</a:t>
            </a:r>
            <a:endParaRPr lang="en-US" altLang="en-US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3252" name="Picture 3" descr="parl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04" y="2660651"/>
            <a:ext cx="1944290" cy="292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bottl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4" y="1893888"/>
            <a:ext cx="2180035" cy="283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854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ME1L0517"/>
          <p:cNvPicPr>
            <a:picLocks noChangeAspect="1" noChangeArrowheads="1"/>
          </p:cNvPicPr>
          <p:nvPr/>
        </p:nvPicPr>
        <p:blipFill>
          <a:blip r:embed="rId2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39825"/>
            <a:ext cx="3604022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 descr="thin cow tail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09" y="1385889"/>
            <a:ext cx="386238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 balance and metabolic status in the critical period</a:t>
            </a:r>
            <a:endParaRPr lang="en-US" altLang="en-US" sz="24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40618" y="193180"/>
            <a:ext cx="8462764" cy="879177"/>
          </a:xfrm>
          <a:noFill/>
        </p:spPr>
        <p:txBody>
          <a:bodyPr>
            <a:noAutofit/>
          </a:bodyPr>
          <a:lstStyle/>
          <a:p>
            <a:r>
              <a:rPr lang="cs-CZ" altLang="en-US" sz="4000" dirty="0"/>
              <a:t>Skóre tělesné kondice musí být správné</a:t>
            </a:r>
            <a:r>
              <a:rPr lang="en-IE" altLang="en-US" sz="4000" dirty="0"/>
              <a:t>!</a:t>
            </a:r>
            <a:endParaRPr lang="en-US" altLang="en-US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62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836712"/>
            <a:ext cx="7239000" cy="822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600" dirty="0">
                <a:solidFill>
                  <a:schemeClr val="tx1"/>
                </a:solidFill>
                <a:cs typeface="Times New Roman" pitchFamily="18" charset="0"/>
              </a:rPr>
              <a:t>Cílové </a:t>
            </a:r>
            <a:r>
              <a:rPr lang="en-IE" altLang="en-US" sz="3600" dirty="0">
                <a:solidFill>
                  <a:schemeClr val="tx1"/>
                </a:solidFill>
                <a:cs typeface="Times New Roman" pitchFamily="18" charset="0"/>
              </a:rPr>
              <a:t>BCS </a:t>
            </a:r>
            <a:r>
              <a:rPr lang="cs-CZ" altLang="en-US" sz="3600" dirty="0">
                <a:solidFill>
                  <a:schemeClr val="tx1"/>
                </a:solidFill>
                <a:cs typeface="Times New Roman" pitchFamily="18" charset="0"/>
              </a:rPr>
              <a:t>u mléčného skotu v různých fázích laktačního cyklu</a:t>
            </a:r>
            <a:r>
              <a:rPr lang="en-IE" altLang="en-US" sz="3600" dirty="0">
                <a:solidFill>
                  <a:schemeClr val="tx1"/>
                </a:solidFill>
                <a:cs typeface="Times New Roman" pitchFamily="18" charset="0"/>
              </a:rPr>
              <a:t> (</a:t>
            </a:r>
            <a:r>
              <a:rPr lang="cs-CZ" altLang="en-US" sz="3600" dirty="0">
                <a:solidFill>
                  <a:schemeClr val="tx1"/>
                </a:solidFill>
                <a:cs typeface="Times New Roman" pitchFamily="18" charset="0"/>
              </a:rPr>
              <a:t>stupnice</a:t>
            </a:r>
            <a:r>
              <a:rPr lang="en-IE" altLang="en-US" sz="3600" dirty="0">
                <a:solidFill>
                  <a:schemeClr val="tx1"/>
                </a:solidFill>
                <a:cs typeface="Times New Roman" pitchFamily="18" charset="0"/>
              </a:rPr>
              <a:t> 1 </a:t>
            </a:r>
            <a:r>
              <a:rPr lang="cs-CZ" altLang="en-US" sz="3600" dirty="0">
                <a:solidFill>
                  <a:schemeClr val="tx1"/>
                </a:solidFill>
                <a:cs typeface="Times New Roman" pitchFamily="18" charset="0"/>
              </a:rPr>
              <a:t>až</a:t>
            </a:r>
            <a:r>
              <a:rPr lang="en-IE" altLang="en-US" sz="3600" dirty="0">
                <a:solidFill>
                  <a:schemeClr val="tx1"/>
                </a:solidFill>
                <a:cs typeface="Times New Roman" pitchFamily="18" charset="0"/>
              </a:rPr>
              <a:t> 5</a:t>
            </a:r>
            <a:r>
              <a:rPr lang="en-IE" altLang="en-US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n-GB" alt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852936"/>
            <a:ext cx="7696200" cy="297180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BCS </a:t>
            </a:r>
            <a:r>
              <a:rPr lang="cs-CZ" dirty="0">
                <a:latin typeface="+mj-lt"/>
                <a:cs typeface="Times New Roman" pitchFamily="18" charset="0"/>
              </a:rPr>
              <a:t>při zaprahnutí</a:t>
            </a:r>
            <a:r>
              <a:rPr lang="en-IE" dirty="0">
                <a:latin typeface="+mj-lt"/>
                <a:cs typeface="Times New Roman" pitchFamily="18" charset="0"/>
              </a:rPr>
              <a:t>		2.75-3.0</a:t>
            </a:r>
            <a:endParaRPr lang="en-GB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b="1" u="sng" dirty="0">
                <a:latin typeface="+mj-lt"/>
                <a:cs typeface="Times New Roman" pitchFamily="18" charset="0"/>
              </a:rPr>
              <a:t>BCS </a:t>
            </a:r>
            <a:r>
              <a:rPr lang="cs-CZ" b="1" u="sng" dirty="0">
                <a:latin typeface="+mj-lt"/>
                <a:cs typeface="Times New Roman" pitchFamily="18" charset="0"/>
              </a:rPr>
              <a:t>při otelení</a:t>
            </a:r>
            <a:r>
              <a:rPr lang="en-IE" b="1" u="sng" dirty="0">
                <a:latin typeface="+mj-lt"/>
                <a:cs typeface="Times New Roman" pitchFamily="18" charset="0"/>
              </a:rPr>
              <a:t>		3.0-3.25</a:t>
            </a:r>
            <a:endParaRPr lang="en-GB" b="1" u="sng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BCS </a:t>
            </a:r>
            <a:r>
              <a:rPr lang="cs-CZ" dirty="0">
                <a:latin typeface="+mj-lt"/>
                <a:cs typeface="Times New Roman" pitchFamily="18" charset="0"/>
              </a:rPr>
              <a:t>při zapuštění</a:t>
            </a:r>
            <a:r>
              <a:rPr lang="en-IE" dirty="0">
                <a:latin typeface="+mj-lt"/>
                <a:cs typeface="Times New Roman" pitchFamily="18" charset="0"/>
              </a:rPr>
              <a:t>		minimum 2.75</a:t>
            </a:r>
            <a:endParaRPr lang="en-GB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BCS </a:t>
            </a:r>
            <a:r>
              <a:rPr lang="cs-CZ" dirty="0">
                <a:latin typeface="+mj-lt"/>
                <a:cs typeface="Times New Roman" pitchFamily="18" charset="0"/>
              </a:rPr>
              <a:t>ve 150. dni laktace</a:t>
            </a:r>
            <a:r>
              <a:rPr lang="en-IE" dirty="0">
                <a:latin typeface="+mj-lt"/>
                <a:cs typeface="Times New Roman" pitchFamily="18" charset="0"/>
              </a:rPr>
              <a:t>		2.75-3.0</a:t>
            </a:r>
            <a:endParaRPr lang="en-GB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BCS </a:t>
            </a:r>
            <a:r>
              <a:rPr lang="cs-CZ" dirty="0">
                <a:latin typeface="+mj-lt"/>
                <a:cs typeface="Times New Roman" pitchFamily="18" charset="0"/>
              </a:rPr>
              <a:t>ve 200. dni laktace</a:t>
            </a:r>
            <a:r>
              <a:rPr lang="en-IE" dirty="0">
                <a:latin typeface="+mj-lt"/>
                <a:cs typeface="Times New Roman" pitchFamily="18" charset="0"/>
              </a:rPr>
              <a:t>		2.75-3.0</a:t>
            </a:r>
            <a:endParaRPr lang="en-GB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BCS </a:t>
            </a:r>
            <a:r>
              <a:rPr lang="cs-CZ" dirty="0">
                <a:latin typeface="+mj-lt"/>
                <a:cs typeface="Times New Roman" pitchFamily="18" charset="0"/>
              </a:rPr>
              <a:t>ve 250. dni laktace</a:t>
            </a:r>
            <a:r>
              <a:rPr lang="en-IE" dirty="0">
                <a:latin typeface="+mj-lt"/>
                <a:cs typeface="Times New Roman" pitchFamily="18" charset="0"/>
              </a:rPr>
              <a:t>		2.75-3.0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IE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IE" dirty="0">
                <a:latin typeface="+mj-lt"/>
                <a:cs typeface="Times New Roman" pitchFamily="18" charset="0"/>
              </a:rPr>
              <a:t>90% </a:t>
            </a:r>
            <a:r>
              <a:rPr lang="cs-CZ" dirty="0">
                <a:latin typeface="+mj-lt"/>
                <a:cs typeface="Times New Roman" pitchFamily="18" charset="0"/>
              </a:rPr>
              <a:t>krav by mělo splňovat tyto cílové hodnoty </a:t>
            </a:r>
            <a:r>
              <a:rPr lang="cs-CZ" dirty="0" err="1">
                <a:latin typeface="+mj-lt"/>
                <a:cs typeface="Times New Roman" pitchFamily="18" charset="0"/>
              </a:rPr>
              <a:t>BCS</a:t>
            </a:r>
            <a:endParaRPr lang="en-GB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IE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IE" dirty="0">
                <a:solidFill>
                  <a:srgbClr val="004E00"/>
                </a:solidFill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Finbar Mulligan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05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735" y="1700213"/>
          <a:ext cx="7845028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Chart" r:id="rId4" imgW="6096075" imgH="4067089" progId="MSGraph.Chart.8">
                  <p:embed followColorScheme="full"/>
                </p:oleObj>
              </mc:Choice>
              <mc:Fallback>
                <p:oleObj name="Chart" r:id="rId4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735" y="1700213"/>
                        <a:ext cx="7845028" cy="381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500563" y="23431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IE" altLang="en-US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**</a:t>
            </a:r>
            <a:endParaRPr lang="en-GB" altLang="en-US" sz="24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276005" y="4916487"/>
            <a:ext cx="5761434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IE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IE" altLang="en-US" sz="2400" b="1" dirty="0">
                <a:cs typeface="Arial" charset="0"/>
              </a:rPr>
              <a:t>*</a:t>
            </a:r>
            <a:r>
              <a:rPr lang="en-IE" altLang="en-US" sz="3200" dirty="0">
                <a:cs typeface="Arial" charset="0"/>
              </a:rPr>
              <a:t> </a:t>
            </a:r>
            <a:r>
              <a:rPr lang="en-IE" altLang="en-US" sz="2000" dirty="0">
                <a:cs typeface="Arial" charset="0"/>
              </a:rPr>
              <a:t>= P&lt;0.05,</a:t>
            </a:r>
            <a:r>
              <a:rPr lang="en-IE" altLang="en-US" sz="3200" dirty="0">
                <a:cs typeface="Arial" charset="0"/>
              </a:rPr>
              <a:t> </a:t>
            </a:r>
            <a:r>
              <a:rPr lang="en-IE" altLang="en-US" sz="2400" b="1" dirty="0">
                <a:cs typeface="Arial" charset="0"/>
              </a:rPr>
              <a:t>**</a:t>
            </a:r>
            <a:r>
              <a:rPr lang="en-IE" altLang="en-US" sz="3200" dirty="0">
                <a:cs typeface="Arial" charset="0"/>
              </a:rPr>
              <a:t> </a:t>
            </a:r>
            <a:r>
              <a:rPr lang="en-IE" altLang="en-US" sz="2000" dirty="0">
                <a:cs typeface="Arial" charset="0"/>
              </a:rPr>
              <a:t>= P&lt;0.01</a:t>
            </a:r>
          </a:p>
          <a:p>
            <a:pPr algn="r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IE" altLang="en-US" sz="2000" dirty="0">
                <a:cs typeface="Arial" charset="0"/>
              </a:rPr>
              <a:t>PC, </a:t>
            </a:r>
            <a:r>
              <a:rPr lang="cs-CZ" altLang="en-US" sz="2000" dirty="0">
                <a:cs typeface="Arial" charset="0"/>
              </a:rPr>
              <a:t>celé období po otelení</a:t>
            </a:r>
            <a:endParaRPr lang="en-GB" altLang="en-US" sz="2000" dirty="0">
              <a:cs typeface="Arial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156722" y="2632075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IE" altLang="en-US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</a:t>
            </a:r>
            <a:endParaRPr lang="en-GB" altLang="en-US" sz="24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48134" name="Titre 1"/>
          <p:cNvSpPr txBox="1">
            <a:spLocks/>
          </p:cNvSpPr>
          <p:nvPr/>
        </p:nvSpPr>
        <p:spPr bwMode="auto">
          <a:xfrm>
            <a:off x="925186" y="332656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en-US" dirty="0"/>
              <a:t>Negativní energetická bilance na počátku laktace </a:t>
            </a:r>
            <a:r>
              <a:rPr lang="en-IE" altLang="en-US" dirty="0"/>
              <a:t>: </a:t>
            </a:r>
            <a:r>
              <a:rPr lang="cs-CZ" altLang="en-US" dirty="0"/>
              <a:t>důsledky a kontrolní strategie</a:t>
            </a:r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8135" name="TextBox 1"/>
          <p:cNvSpPr txBox="1">
            <a:spLocks noChangeArrowheads="1"/>
          </p:cNvSpPr>
          <p:nvPr/>
        </p:nvSpPr>
        <p:spPr bwMode="auto">
          <a:xfrm>
            <a:off x="1301353" y="1347789"/>
            <a:ext cx="3451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dirty="0"/>
              <a:t>UCD, </a:t>
            </a:r>
            <a:r>
              <a:rPr lang="en-IE" altLang="en-US" sz="1800" dirty="0" err="1"/>
              <a:t>Alibrahim</a:t>
            </a:r>
            <a:r>
              <a:rPr lang="en-IE" altLang="en-US" sz="1800" dirty="0"/>
              <a:t> et al., 2010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471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4610" y="5373688"/>
            <a:ext cx="9144000" cy="1268412"/>
          </a:xfrm>
        </p:spPr>
        <p:txBody>
          <a:bodyPr/>
          <a:lstStyle/>
          <a:p>
            <a:r>
              <a:rPr lang="en-GB" altLang="en-US" sz="2400" b="1">
                <a:cs typeface="Tahoma" pitchFamily="34" charset="0"/>
              </a:rPr>
              <a:t>**</a:t>
            </a:r>
            <a:r>
              <a:rPr lang="en-GB" altLang="en-US" sz="2000">
                <a:cs typeface="Tahoma" pitchFamily="34" charset="0"/>
              </a:rPr>
              <a:t>= </a:t>
            </a:r>
            <a:r>
              <a:rPr lang="en-US" altLang="en-US" sz="2000" i="1">
                <a:cs typeface="Tahoma" pitchFamily="34" charset="0"/>
              </a:rPr>
              <a:t>P&lt;0.01, </a:t>
            </a:r>
            <a:r>
              <a:rPr lang="en-US" altLang="en-US" sz="2400" b="1" i="1">
                <a:cs typeface="Tahoma" pitchFamily="34" charset="0"/>
              </a:rPr>
              <a:t>* </a:t>
            </a:r>
            <a:r>
              <a:rPr lang="en-GB" altLang="en-US" sz="2400" b="1">
                <a:cs typeface="Tahoma" pitchFamily="34" charset="0"/>
              </a:rPr>
              <a:t>**</a:t>
            </a:r>
            <a:r>
              <a:rPr lang="en-GB" altLang="en-US" sz="2000">
                <a:cs typeface="Tahoma" pitchFamily="34" charset="0"/>
              </a:rPr>
              <a:t>= </a:t>
            </a:r>
            <a:r>
              <a:rPr lang="en-US" altLang="en-US" sz="2000" i="1">
                <a:cs typeface="Tahoma" pitchFamily="34" charset="0"/>
              </a:rPr>
              <a:t>P&lt;0.001</a:t>
            </a:r>
            <a:r>
              <a:rPr lang="en-GB" altLang="en-US" sz="2000">
                <a:cs typeface="Tahoma" pitchFamily="34" charset="0"/>
              </a:rPr>
              <a:t> </a:t>
            </a:r>
            <a:endParaRPr lang="en-US" altLang="en-US" sz="2000" i="1">
              <a:cs typeface="Tahoma" pitchFamily="34" charset="0"/>
            </a:endParaRPr>
          </a:p>
          <a:p>
            <a:endParaRPr lang="en-US" altLang="en-US" sz="2000"/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610792" y="1557339"/>
          <a:ext cx="7346156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Chart" r:id="rId4" imgW="6096075" imgH="4067089" progId="MSGraph.Chart.8">
                  <p:embed followColorScheme="full"/>
                </p:oleObj>
              </mc:Choice>
              <mc:Fallback>
                <p:oleObj name="Chart" r:id="rId4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92" y="1557339"/>
                        <a:ext cx="7346156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5004198" y="2276475"/>
            <a:ext cx="72032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GB" altLang="en-US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**</a:t>
            </a:r>
            <a:endParaRPr lang="en-US" altLang="en-US" sz="24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5867400" y="2565400"/>
            <a:ext cx="720329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GB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</a:t>
            </a:r>
            <a:endParaRPr lang="en-US" altLang="en-US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807883" y="5516563"/>
            <a:ext cx="6048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r>
              <a:rPr lang="en-IE" altLang="en-US" sz="2000" dirty="0">
                <a:cs typeface="Arial" charset="0"/>
              </a:rPr>
              <a:t>PC, </a:t>
            </a:r>
            <a:r>
              <a:rPr lang="cs-CZ" altLang="en-US" sz="2000" dirty="0">
                <a:cs typeface="Arial" charset="0"/>
              </a:rPr>
              <a:t>celé období po otelení</a:t>
            </a:r>
            <a:endParaRPr lang="en-GB" altLang="en-US" sz="2000" dirty="0">
              <a:cs typeface="Arial" charset="0"/>
            </a:endParaRPr>
          </a:p>
        </p:txBody>
      </p:sp>
      <p:sp>
        <p:nvSpPr>
          <p:cNvPr id="49159" name="Titre 1"/>
          <p:cNvSpPr txBox="1">
            <a:spLocks/>
          </p:cNvSpPr>
          <p:nvPr/>
        </p:nvSpPr>
        <p:spPr bwMode="auto">
          <a:xfrm>
            <a:off x="1301354" y="41684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en-US" dirty="0"/>
              <a:t>Negativní energetická bilance na počátku laktace </a:t>
            </a:r>
            <a:r>
              <a:rPr lang="en-IE" altLang="en-US" dirty="0"/>
              <a:t>: </a:t>
            </a:r>
            <a:r>
              <a:rPr lang="cs-CZ" altLang="en-US" dirty="0"/>
              <a:t>důsledky a kontrolní strategie</a:t>
            </a:r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9160" name="TextBox 7"/>
          <p:cNvSpPr txBox="1">
            <a:spLocks noChangeArrowheads="1"/>
          </p:cNvSpPr>
          <p:nvPr/>
        </p:nvSpPr>
        <p:spPr bwMode="auto">
          <a:xfrm>
            <a:off x="1301354" y="1347789"/>
            <a:ext cx="3054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dirty="0"/>
              <a:t>UCD, </a:t>
            </a:r>
            <a:r>
              <a:rPr lang="en-IE" altLang="en-US" sz="1800" dirty="0" err="1"/>
              <a:t>Alibrahim</a:t>
            </a:r>
            <a:r>
              <a:rPr lang="en-IE" altLang="en-US" sz="1800" dirty="0"/>
              <a:t> et al., 2010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46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539552" y="1206644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708920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Úspěšný přechod mezi </a:t>
            </a:r>
            <a:r>
              <a:rPr lang="cs-CZ" sz="2400" dirty="0" err="1"/>
              <a:t>nelaktující</a:t>
            </a:r>
            <a:r>
              <a:rPr lang="cs-CZ" sz="2400" dirty="0"/>
              <a:t> březí kravou/jalovicí </a:t>
            </a:r>
            <a:br>
              <a:rPr lang="cs-CZ" sz="2400" dirty="0"/>
            </a:br>
            <a:r>
              <a:rPr lang="cs-CZ" sz="2400" dirty="0"/>
              <a:t>a </a:t>
            </a:r>
            <a:r>
              <a:rPr lang="cs-CZ" sz="2400" dirty="0" err="1"/>
              <a:t>laktující</a:t>
            </a:r>
            <a:r>
              <a:rPr lang="cs-CZ" sz="2400" dirty="0"/>
              <a:t> nebřezí musí být prioritou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30734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7" y="3625980"/>
            <a:ext cx="2944813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84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309812" y="20478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3914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5803900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en-US" sz="1800" dirty="0">
                <a:cs typeface="Times New Roman" pitchFamily="18" charset="0"/>
              </a:rPr>
              <a:t>Obr</a:t>
            </a:r>
            <a:r>
              <a:rPr lang="en-US" altLang="en-US" sz="1800" dirty="0">
                <a:cs typeface="Times New Roman" pitchFamily="18" charset="0"/>
              </a:rPr>
              <a:t>. 2. </a:t>
            </a:r>
            <a:r>
              <a:rPr lang="cs-CZ" altLang="en-US" sz="1800" dirty="0">
                <a:cs typeface="Times New Roman" pitchFamily="18" charset="0"/>
              </a:rPr>
              <a:t>Vliv </a:t>
            </a:r>
            <a:r>
              <a:rPr lang="en-US" altLang="en-US" sz="1800" dirty="0">
                <a:cs typeface="Times New Roman" pitchFamily="18" charset="0"/>
              </a:rPr>
              <a:t>BCS (■ 3</a:t>
            </a:r>
            <a:r>
              <a:rPr lang="cs-CZ" altLang="en-US" sz="1800" dirty="0">
                <a:cs typeface="Times New Roman" pitchFamily="18" charset="0"/>
              </a:rPr>
              <a:t>,</a:t>
            </a:r>
            <a:r>
              <a:rPr lang="en-US" altLang="en-US" sz="1800" dirty="0">
                <a:cs typeface="Times New Roman" pitchFamily="18" charset="0"/>
              </a:rPr>
              <a:t>25 a♦ 4</a:t>
            </a:r>
            <a:r>
              <a:rPr lang="cs-CZ" altLang="en-US" sz="1800" dirty="0">
                <a:cs typeface="Times New Roman" pitchFamily="18" charset="0"/>
              </a:rPr>
              <a:t>,</a:t>
            </a:r>
            <a:r>
              <a:rPr lang="en-US" altLang="en-US" sz="1800" dirty="0">
                <a:cs typeface="Times New Roman" pitchFamily="18" charset="0"/>
              </a:rPr>
              <a:t>00) </a:t>
            </a:r>
            <a:r>
              <a:rPr lang="cs-CZ" altLang="en-US" sz="1800" dirty="0">
                <a:cs typeface="Times New Roman" pitchFamily="18" charset="0"/>
              </a:rPr>
              <a:t>v době otelení na koncentrace inzulinu v síru v průběhu </a:t>
            </a:r>
            <a:r>
              <a:rPr lang="cs-CZ" altLang="en-US" sz="1800" dirty="0" err="1">
                <a:cs typeface="Times New Roman" pitchFamily="18" charset="0"/>
              </a:rPr>
              <a:t>okoloporodního</a:t>
            </a:r>
            <a:r>
              <a:rPr lang="cs-CZ" altLang="en-US" sz="1800" dirty="0">
                <a:cs typeface="Times New Roman" pitchFamily="18" charset="0"/>
              </a:rPr>
              <a:t> období</a:t>
            </a:r>
            <a:r>
              <a:rPr lang="en-US" altLang="en-US" sz="1800" dirty="0">
                <a:cs typeface="Times New Roman" pitchFamily="18" charset="0"/>
              </a:rPr>
              <a:t>.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259632" y="692151"/>
            <a:ext cx="8229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en-US" sz="2000" b="1" dirty="0"/>
              <a:t>Vliv </a:t>
            </a:r>
            <a:r>
              <a:rPr lang="cs-CZ" altLang="en-US" sz="2000" b="1" dirty="0" err="1"/>
              <a:t>BCS</a:t>
            </a:r>
            <a:r>
              <a:rPr lang="cs-CZ" altLang="en-US" sz="2000" b="1" dirty="0"/>
              <a:t> v době otelení na koncentrace inzulinu na počátku laktace</a:t>
            </a:r>
            <a:r>
              <a:rPr lang="en-IE" altLang="en-US" sz="2000" b="1" dirty="0"/>
              <a:t>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IE" altLang="en-US" sz="2000" b="1" dirty="0" err="1"/>
              <a:t>Alibrahim</a:t>
            </a:r>
            <a:r>
              <a:rPr lang="en-IE" altLang="en-US" sz="2000" b="1" dirty="0"/>
              <a:t> et al., 2010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267200" y="25146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IE" altLang="en-US" sz="1800"/>
              <a:t>P &lt; 0.05</a:t>
            </a:r>
            <a:endParaRPr lang="en-GB" altLang="en-US" sz="1800"/>
          </a:p>
        </p:txBody>
      </p:sp>
      <p:sp>
        <p:nvSpPr>
          <p:cNvPr id="50183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 balance and metabolic status in the critical period</a:t>
            </a:r>
            <a:endParaRPr lang="en-US" altLang="en-US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15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914525" y="148590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685800" y="1752601"/>
          <a:ext cx="7696200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Chart" r:id="rId4" imgW="5314866" imgH="3886234" progId="MSGraph.Chart.8">
                  <p:embed/>
                </p:oleObj>
              </mc:Choice>
              <mc:Fallback>
                <p:oleObj name="Chart" r:id="rId4" imgW="5314866" imgH="388623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52601"/>
                        <a:ext cx="7696200" cy="486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043608" y="687388"/>
            <a:ext cx="838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IE" altLang="en-US" sz="2000" b="1" dirty="0"/>
              <a:t>E</a:t>
            </a:r>
            <a:r>
              <a:rPr lang="cs-CZ" altLang="en-US" sz="2000" b="1" dirty="0"/>
              <a:t>vliv </a:t>
            </a:r>
            <a:r>
              <a:rPr lang="cs-CZ" altLang="en-US" sz="2000" b="1" dirty="0" err="1"/>
              <a:t>BCS</a:t>
            </a:r>
            <a:r>
              <a:rPr lang="cs-CZ" altLang="en-US" sz="2000" b="1" dirty="0"/>
              <a:t> v době otelení na koncentrace estradiolu v periferním krevním oběhu 2 dny před ovulací prvního dominantního folikulu </a:t>
            </a:r>
            <a:r>
              <a:rPr lang="cs-CZ" altLang="en-US" sz="2000" b="1" dirty="0" err="1"/>
              <a:t>postpartum</a:t>
            </a:r>
            <a:r>
              <a:rPr lang="cs-CZ" altLang="en-US" sz="2000" b="1" dirty="0"/>
              <a:t>, </a:t>
            </a:r>
            <a:r>
              <a:rPr lang="en-IE" altLang="en-US" sz="2000" b="1" dirty="0" err="1"/>
              <a:t>Alibrahim</a:t>
            </a:r>
            <a:r>
              <a:rPr lang="en-IE" altLang="en-US" sz="2000" b="1" dirty="0"/>
              <a:t> et al., 2010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495800" y="2500313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IE" altLang="en-US" sz="1800" i="1"/>
              <a:t>P=0.06</a:t>
            </a:r>
            <a:endParaRPr lang="en-GB" altLang="en-US" sz="1800" i="1"/>
          </a:p>
        </p:txBody>
      </p:sp>
      <p:sp>
        <p:nvSpPr>
          <p:cNvPr id="51206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 balance and metabolic status in the critical period</a:t>
            </a:r>
            <a:endParaRPr lang="en-US" altLang="en-US" sz="24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306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708920"/>
            <a:ext cx="9036496" cy="414908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en-US" sz="2400" dirty="0"/>
              <a:t>Ztráta skóre tělesné kondice (</a:t>
            </a:r>
            <a:r>
              <a:rPr lang="cs-CZ" altLang="en-US" sz="2400" dirty="0" err="1"/>
              <a:t>BCS</a:t>
            </a:r>
            <a:r>
              <a:rPr lang="cs-CZ" altLang="en-US" sz="2400" dirty="0"/>
              <a:t>) a tělesné hmotnosti pro </a:t>
            </a:r>
            <a:r>
              <a:rPr lang="en-GB" altLang="en-US" sz="2400" dirty="0"/>
              <a:t>BCS 3</a:t>
            </a:r>
            <a:r>
              <a:rPr lang="cs-CZ" altLang="en-US" sz="2400" dirty="0"/>
              <a:t>,</a:t>
            </a:r>
            <a:r>
              <a:rPr lang="en-GB" altLang="en-US" sz="2400" dirty="0"/>
              <a:t>25 a 4</a:t>
            </a:r>
            <a:r>
              <a:rPr lang="cs-CZ" altLang="en-US" sz="2400" dirty="0"/>
              <a:t>,</a:t>
            </a:r>
            <a:r>
              <a:rPr lang="en-GB" altLang="en-US" sz="2400" dirty="0"/>
              <a:t>0 </a:t>
            </a:r>
            <a:r>
              <a:rPr lang="cs-CZ" altLang="en-US" sz="2400" dirty="0"/>
              <a:t>v době otelení</a:t>
            </a:r>
            <a:endParaRPr lang="en-GB" altLang="en-US" sz="2400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GB" altLang="en-US" sz="2400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altLang="en-US" sz="2400" dirty="0" err="1">
                <a:solidFill>
                  <a:schemeClr val="folHlink"/>
                </a:solidFill>
              </a:rPr>
              <a:t>BCS</a:t>
            </a:r>
            <a:r>
              <a:rPr lang="cs-CZ" altLang="en-US" sz="2400" dirty="0">
                <a:solidFill>
                  <a:schemeClr val="folHlink"/>
                </a:solidFill>
              </a:rPr>
              <a:t> při otelení</a:t>
            </a:r>
            <a:r>
              <a:rPr lang="en-GB" altLang="en-US" sz="2400" dirty="0">
                <a:solidFill>
                  <a:schemeClr val="folHlink"/>
                </a:solidFill>
              </a:rPr>
              <a:t>			</a:t>
            </a:r>
            <a:r>
              <a:rPr lang="cs-CZ" altLang="en-US" sz="2400" dirty="0">
                <a:solidFill>
                  <a:schemeClr val="folHlink"/>
                </a:solidFill>
              </a:rPr>
              <a:t>Ztráta </a:t>
            </a:r>
            <a:r>
              <a:rPr lang="cs-CZ" altLang="en-US" sz="2400" dirty="0" err="1">
                <a:solidFill>
                  <a:schemeClr val="folHlink"/>
                </a:solidFill>
              </a:rPr>
              <a:t>BCS</a:t>
            </a:r>
            <a:r>
              <a:rPr lang="en-GB" altLang="en-US" sz="2400" dirty="0">
                <a:solidFill>
                  <a:schemeClr val="folHlink"/>
                </a:solidFill>
              </a:rPr>
              <a:t>	</a:t>
            </a:r>
            <a:r>
              <a:rPr lang="cs-CZ" altLang="en-US" sz="2400" dirty="0">
                <a:solidFill>
                  <a:schemeClr val="folHlink"/>
                </a:solidFill>
              </a:rPr>
              <a:t>Ztráta tělesné hmotnosti</a:t>
            </a:r>
            <a:endParaRPr lang="en-GB" altLang="en-US" sz="2400" dirty="0">
              <a:solidFill>
                <a:schemeClr val="folHlink"/>
              </a:solidFill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GB" altLang="en-US" sz="2400" dirty="0">
                <a:solidFill>
                  <a:schemeClr val="folHlink"/>
                </a:solidFill>
              </a:rPr>
              <a:t>3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25				0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64		43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30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GB" altLang="en-US" sz="2400" dirty="0">
                <a:solidFill>
                  <a:schemeClr val="folHlink"/>
                </a:solidFill>
              </a:rPr>
              <a:t>4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00				1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12		55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52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GB" altLang="en-US" sz="2400" dirty="0">
                <a:solidFill>
                  <a:schemeClr val="folHlink"/>
                </a:solidFill>
              </a:rPr>
              <a:t>P					0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001		0</a:t>
            </a:r>
            <a:r>
              <a:rPr lang="cs-CZ" altLang="en-US" sz="2400" dirty="0">
                <a:solidFill>
                  <a:schemeClr val="folHlink"/>
                </a:solidFill>
              </a:rPr>
              <a:t>,</a:t>
            </a:r>
            <a:r>
              <a:rPr lang="en-GB" altLang="en-US" sz="2400" dirty="0">
                <a:solidFill>
                  <a:schemeClr val="folHlink"/>
                </a:solidFill>
              </a:rPr>
              <a:t>065</a:t>
            </a: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610791" y="4076700"/>
            <a:ext cx="6698456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2228" name="Picture 5" descr="dairy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" b="2068"/>
          <a:stretch>
            <a:fillRect/>
          </a:stretch>
        </p:blipFill>
        <p:spPr bwMode="auto">
          <a:xfrm>
            <a:off x="6682812" y="476672"/>
            <a:ext cx="2461188" cy="17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itre 1"/>
          <p:cNvSpPr>
            <a:spLocks noGrp="1"/>
          </p:cNvSpPr>
          <p:nvPr>
            <p:ph type="title"/>
          </p:nvPr>
        </p:nvSpPr>
        <p:spPr>
          <a:xfrm>
            <a:off x="917699" y="631626"/>
            <a:ext cx="5920946" cy="804318"/>
          </a:xfrm>
          <a:noFill/>
        </p:spPr>
        <p:txBody>
          <a:bodyPr>
            <a:normAutofit fontScale="90000"/>
          </a:bodyPr>
          <a:lstStyle/>
          <a:p>
            <a:r>
              <a:rPr lang="cs-CZ" altLang="en-US" sz="2400" dirty="0"/>
              <a:t>Negativní energetická bilance na počátku laktace</a:t>
            </a:r>
            <a:r>
              <a:rPr lang="en-IE" altLang="en-US" sz="2400" dirty="0"/>
              <a:t>: </a:t>
            </a:r>
            <a:r>
              <a:rPr lang="cs-CZ" altLang="en-US" sz="2400" dirty="0"/>
              <a:t>důsledky a kontrolní strategie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altLang="en-US" dirty="0"/>
          </a:p>
        </p:txBody>
      </p:sp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610791" y="1717675"/>
            <a:ext cx="3025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dirty="0"/>
              <a:t>UCD, </a:t>
            </a:r>
            <a:r>
              <a:rPr lang="en-IE" altLang="en-US" sz="1800" dirty="0" err="1"/>
              <a:t>Alibrahim</a:t>
            </a:r>
            <a:r>
              <a:rPr lang="en-IE" altLang="en-US" sz="1800" dirty="0"/>
              <a:t> et al., 2010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46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492896"/>
            <a:ext cx="7886700" cy="4624388"/>
          </a:xfrm>
        </p:spPr>
        <p:txBody>
          <a:bodyPr rtlCol="0">
            <a:normAutofit/>
          </a:bodyPr>
          <a:lstStyle/>
          <a:p>
            <a:pPr lvl="1">
              <a:buFont typeface="Arial" charset="0"/>
              <a:buChar char="•"/>
              <a:defRPr/>
            </a:pPr>
            <a:r>
              <a:rPr lang="cs-CZ" dirty="0"/>
              <a:t>Úroveň příjmu energie v období stání na sucho</a:t>
            </a:r>
            <a:endParaRPr lang="en-IE" dirty="0"/>
          </a:p>
          <a:p>
            <a:pPr lvl="1">
              <a:buFont typeface="Arial" charset="0"/>
              <a:buChar char="•"/>
              <a:defRPr/>
            </a:pPr>
            <a:endParaRPr lang="en-IE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Má příjem energie během stání na sucho vliv na charakter změny energetické bilance 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okoloporodním</a:t>
            </a:r>
            <a:r>
              <a:rPr lang="cs-CZ" dirty="0"/>
              <a:t> období</a:t>
            </a:r>
            <a:r>
              <a:rPr lang="en-IE" dirty="0"/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540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 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US" altLang="en-US" sz="2800" dirty="0"/>
          </a:p>
        </p:txBody>
      </p:sp>
      <p:sp>
        <p:nvSpPr>
          <p:cNvPr id="19459" name="Espace réservé du contenu 2"/>
          <p:cNvSpPr>
            <a:spLocks noGrp="1"/>
          </p:cNvSpPr>
          <p:nvPr>
            <p:ph idx="1"/>
          </p:nvPr>
        </p:nvSpPr>
        <p:spPr>
          <a:xfrm>
            <a:off x="395536" y="2132856"/>
            <a:ext cx="7886700" cy="4624388"/>
          </a:xfrm>
        </p:spPr>
        <p:txBody>
          <a:bodyPr>
            <a:normAutofit fontScale="92500" lnSpcReduction="10000"/>
          </a:bodyPr>
          <a:lstStyle/>
          <a:p>
            <a:r>
              <a:rPr lang="cs-CZ" altLang="en-US" dirty="0">
                <a:solidFill>
                  <a:srgbClr val="404040"/>
                </a:solidFill>
              </a:rPr>
              <a:t>Kontrolovaný příjem energie v období stání na sucho</a:t>
            </a:r>
            <a:endParaRPr lang="en-IE" altLang="en-US" dirty="0">
              <a:solidFill>
                <a:srgbClr val="404040"/>
              </a:solidFill>
            </a:endParaRPr>
          </a:p>
          <a:p>
            <a:endParaRPr lang="en-IE" altLang="en-US" dirty="0">
              <a:solidFill>
                <a:srgbClr val="404040"/>
              </a:solidFill>
            </a:endParaRPr>
          </a:p>
          <a:p>
            <a:r>
              <a:rPr lang="cs-CZ" altLang="en-US" dirty="0">
                <a:solidFill>
                  <a:srgbClr val="404040"/>
                </a:solidFill>
              </a:rPr>
              <a:t>Příjem energie</a:t>
            </a:r>
            <a:r>
              <a:rPr lang="en-IE" altLang="en-US" dirty="0">
                <a:solidFill>
                  <a:srgbClr val="404040"/>
                </a:solidFill>
              </a:rPr>
              <a:t> ≤ 100% </a:t>
            </a:r>
            <a:r>
              <a:rPr lang="cs-CZ" altLang="en-US" dirty="0">
                <a:solidFill>
                  <a:srgbClr val="404040"/>
                </a:solidFill>
              </a:rPr>
              <a:t>potřeby energie v </a:t>
            </a:r>
            <a:r>
              <a:rPr lang="cs-CZ" altLang="en-US" dirty="0" err="1">
                <a:solidFill>
                  <a:srgbClr val="404040"/>
                </a:solidFill>
              </a:rPr>
              <a:t>obdbí</a:t>
            </a:r>
            <a:r>
              <a:rPr lang="cs-CZ" altLang="en-US" dirty="0">
                <a:solidFill>
                  <a:srgbClr val="404040"/>
                </a:solidFill>
              </a:rPr>
              <a:t> stání na sucho</a:t>
            </a:r>
            <a:endParaRPr lang="en-IE" altLang="en-US" dirty="0">
              <a:solidFill>
                <a:srgbClr val="404040"/>
              </a:solidFill>
            </a:endParaRPr>
          </a:p>
          <a:p>
            <a:endParaRPr lang="en-IE" altLang="en-US" dirty="0">
              <a:solidFill>
                <a:srgbClr val="404040"/>
              </a:solidFill>
            </a:endParaRPr>
          </a:p>
          <a:p>
            <a:r>
              <a:rPr lang="cs-CZ" altLang="en-US" dirty="0">
                <a:solidFill>
                  <a:srgbClr val="404040"/>
                </a:solidFill>
              </a:rPr>
              <a:t>Studie, které uvádějí lepší metabolický stav na počátku laktace</a:t>
            </a:r>
            <a:endParaRPr lang="en-IE" altLang="en-US" dirty="0">
              <a:solidFill>
                <a:srgbClr val="404040"/>
              </a:solidFill>
            </a:endParaRPr>
          </a:p>
          <a:p>
            <a:pPr lvl="1"/>
            <a:r>
              <a:rPr lang="en-IE" altLang="en-US" dirty="0">
                <a:solidFill>
                  <a:srgbClr val="767171"/>
                </a:solidFill>
              </a:rPr>
              <a:t>Cardoso et al., 2013; Roche et al., 2013; </a:t>
            </a:r>
            <a:r>
              <a:rPr lang="en-IE" altLang="en-US" dirty="0" err="1">
                <a:solidFill>
                  <a:srgbClr val="767171"/>
                </a:solidFill>
              </a:rPr>
              <a:t>Beever</a:t>
            </a:r>
            <a:r>
              <a:rPr lang="en-IE" altLang="en-US" dirty="0">
                <a:solidFill>
                  <a:srgbClr val="767171"/>
                </a:solidFill>
              </a:rPr>
              <a:t> et al., 2006</a:t>
            </a:r>
          </a:p>
          <a:p>
            <a:pPr lvl="1"/>
            <a:endParaRPr lang="en-IE" altLang="en-US" dirty="0">
              <a:solidFill>
                <a:srgbClr val="40404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12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re 1"/>
          <p:cNvSpPr>
            <a:spLocks noGrp="1"/>
          </p:cNvSpPr>
          <p:nvPr>
            <p:ph type="title"/>
          </p:nvPr>
        </p:nvSpPr>
        <p:spPr>
          <a:xfrm>
            <a:off x="436563" y="188640"/>
            <a:ext cx="78867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dirty="0">
                <a:solidFill>
                  <a:schemeClr val="tx1"/>
                </a:solidFill>
              </a:rPr>
              <a:t>Kontrolovaný příjem energie z krmných dávek pro </a:t>
            </a:r>
            <a:r>
              <a:rPr lang="cs-CZ" altLang="en-US" sz="2400" dirty="0" err="1">
                <a:solidFill>
                  <a:schemeClr val="tx1"/>
                </a:solidFill>
              </a:rPr>
              <a:t>suchostojné</a:t>
            </a:r>
            <a:r>
              <a:rPr lang="cs-CZ" altLang="en-US" sz="2400" dirty="0">
                <a:solidFill>
                  <a:schemeClr val="tx1"/>
                </a:solidFill>
              </a:rPr>
              <a:t> dojnice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101379" name="Espace réservé du contenu 2"/>
          <p:cNvSpPr>
            <a:spLocks noGrp="1"/>
          </p:cNvSpPr>
          <p:nvPr>
            <p:ph idx="1"/>
          </p:nvPr>
        </p:nvSpPr>
        <p:spPr>
          <a:xfrm>
            <a:off x="435819" y="933401"/>
            <a:ext cx="7886700" cy="4624387"/>
          </a:xfrm>
        </p:spPr>
        <p:txBody>
          <a:bodyPr/>
          <a:lstStyle/>
          <a:p>
            <a:r>
              <a:rPr lang="cs-CZ" altLang="en-US" sz="2000" dirty="0">
                <a:solidFill>
                  <a:srgbClr val="404040"/>
                </a:solidFill>
              </a:rPr>
              <a:t>Kontrolovaný příjem energie v období stání na sucho</a:t>
            </a:r>
            <a:endParaRPr lang="en-IE" altLang="en-US" sz="2000" dirty="0">
              <a:solidFill>
                <a:srgbClr val="404040"/>
              </a:solidFill>
            </a:endParaRPr>
          </a:p>
          <a:p>
            <a:r>
              <a:rPr lang="cs-CZ" altLang="en-US" sz="2000" dirty="0">
                <a:solidFill>
                  <a:srgbClr val="404040"/>
                </a:solidFill>
              </a:rPr>
              <a:t>Vliv kontrolovaného příjmu energie</a:t>
            </a:r>
            <a:r>
              <a:rPr lang="en-IE" altLang="en-US" sz="2000" dirty="0">
                <a:solidFill>
                  <a:srgbClr val="404040"/>
                </a:solidFill>
              </a:rPr>
              <a:t> (CE) </a:t>
            </a:r>
            <a:r>
              <a:rPr lang="cs-CZ" altLang="en-US" sz="2000" dirty="0">
                <a:solidFill>
                  <a:srgbClr val="404040"/>
                </a:solidFill>
              </a:rPr>
              <a:t>nebo vysokého příjmu energie</a:t>
            </a:r>
            <a:r>
              <a:rPr lang="en-IE" altLang="en-US" sz="2000" dirty="0">
                <a:solidFill>
                  <a:srgbClr val="404040"/>
                </a:solidFill>
              </a:rPr>
              <a:t> </a:t>
            </a:r>
            <a:r>
              <a:rPr lang="cs-CZ" altLang="en-US" sz="2000" dirty="0">
                <a:solidFill>
                  <a:srgbClr val="404040"/>
                </a:solidFill>
              </a:rPr>
              <a:t> </a:t>
            </a:r>
            <a:r>
              <a:rPr lang="en-IE" altLang="en-US" sz="2000" dirty="0">
                <a:solidFill>
                  <a:srgbClr val="404040"/>
                </a:solidFill>
              </a:rPr>
              <a:t>(HE) </a:t>
            </a:r>
            <a:r>
              <a:rPr lang="cs-CZ" altLang="en-US" sz="2000" dirty="0">
                <a:solidFill>
                  <a:srgbClr val="404040"/>
                </a:solidFill>
              </a:rPr>
              <a:t>v období stání na sucho (bez přípravy na porod) na koncentraci </a:t>
            </a:r>
            <a:r>
              <a:rPr lang="cs-CZ" altLang="en-US" sz="2000" dirty="0" err="1">
                <a:solidFill>
                  <a:srgbClr val="404040"/>
                </a:solidFill>
              </a:rPr>
              <a:t>NEMK</a:t>
            </a:r>
            <a:r>
              <a:rPr lang="cs-CZ" altLang="en-US" sz="2000" dirty="0">
                <a:solidFill>
                  <a:srgbClr val="404040"/>
                </a:solidFill>
              </a:rPr>
              <a:t> v séru</a:t>
            </a:r>
            <a:endParaRPr lang="en-IE" altLang="en-US" sz="2000" dirty="0">
              <a:solidFill>
                <a:srgbClr val="404040"/>
              </a:solidFill>
            </a:endParaRPr>
          </a:p>
          <a:p>
            <a:endParaRPr lang="en-IE" altLang="en-US" sz="2000" dirty="0">
              <a:solidFill>
                <a:srgbClr val="404040"/>
              </a:solidFill>
            </a:endParaRPr>
          </a:p>
        </p:txBody>
      </p:sp>
      <p:graphicFrame>
        <p:nvGraphicFramePr>
          <p:cNvPr id="101380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289579"/>
              </p:ext>
            </p:extLst>
          </p:nvPr>
        </p:nvGraphicFramePr>
        <p:xfrm>
          <a:off x="1475656" y="2132856"/>
          <a:ext cx="6075362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r:id="rId4" imgW="8102286" imgH="4005419" progId="Excel.Chart.8">
                  <p:embed/>
                </p:oleObj>
              </mc:Choice>
              <mc:Fallback>
                <p:oleObj r:id="rId4" imgW="8102286" imgH="400541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132856"/>
                        <a:ext cx="6075362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TextBox 1"/>
          <p:cNvSpPr txBox="1">
            <a:spLocks noChangeArrowheads="1"/>
          </p:cNvSpPr>
          <p:nvPr/>
        </p:nvSpPr>
        <p:spPr bwMode="auto">
          <a:xfrm>
            <a:off x="179512" y="3356992"/>
            <a:ext cx="1512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dirty="0" err="1">
                <a:latin typeface="Calibri" pitchFamily="34" charset="0"/>
              </a:rPr>
              <a:t>NEMK</a:t>
            </a:r>
            <a:r>
              <a:rPr lang="cs-CZ" altLang="en-US" sz="1800" dirty="0">
                <a:latin typeface="Calibri" pitchFamily="34" charset="0"/>
              </a:rPr>
              <a:t> v séru m</a:t>
            </a:r>
            <a:r>
              <a:rPr lang="en-GB" altLang="en-US" sz="1800" dirty="0">
                <a:latin typeface="Calibri" pitchFamily="34" charset="0"/>
              </a:rPr>
              <a:t>mol/l</a:t>
            </a:r>
          </a:p>
        </p:txBody>
      </p:sp>
      <p:sp>
        <p:nvSpPr>
          <p:cNvPr id="101382" name="TextBox 2"/>
          <p:cNvSpPr txBox="1">
            <a:spLocks noChangeArrowheads="1"/>
          </p:cNvSpPr>
          <p:nvPr/>
        </p:nvSpPr>
        <p:spPr bwMode="auto">
          <a:xfrm>
            <a:off x="3563888" y="6286946"/>
            <a:ext cx="307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dirty="0">
                <a:latin typeface="Calibri" pitchFamily="34" charset="0"/>
              </a:rPr>
              <a:t>Týdny okolo porodu</a:t>
            </a:r>
            <a:endParaRPr lang="en-GB" alt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34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400" dirty="0"/>
              <a:t>Kontrolovaný příjem energie v </a:t>
            </a:r>
            <a:r>
              <a:rPr lang="cs-CZ" altLang="en-US" sz="2400" dirty="0" err="1"/>
              <a:t>prepartálním</a:t>
            </a:r>
            <a:r>
              <a:rPr lang="cs-CZ" altLang="en-US" sz="2400" dirty="0"/>
              <a:t> období</a:t>
            </a:r>
            <a:r>
              <a:rPr lang="en-IE" altLang="en-US" sz="2400" dirty="0"/>
              <a:t/>
            </a:r>
            <a:br>
              <a:rPr lang="en-IE" altLang="en-US" sz="2400" dirty="0"/>
            </a:br>
            <a:r>
              <a:rPr lang="en-IE" altLang="en-US" sz="2400" dirty="0"/>
              <a:t>Cardoso et al 2013 JDS 96:5859-5871 (</a:t>
            </a:r>
            <a:r>
              <a:rPr lang="en-IE" altLang="en-US" sz="2400" dirty="0" err="1"/>
              <a:t>wk</a:t>
            </a:r>
            <a:r>
              <a:rPr lang="en-IE" altLang="en-US" sz="2400" dirty="0"/>
              <a:t> 1-4)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2132856"/>
            <a:ext cx="591502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1971675" y="980728"/>
            <a:ext cx="6344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b="1" u="sng" dirty="0"/>
              <a:t>HE = </a:t>
            </a:r>
            <a:r>
              <a:rPr lang="cs-CZ" altLang="en-US" sz="1800" b="1" u="sng" dirty="0"/>
              <a:t>vysoký příjem energie</a:t>
            </a:r>
            <a:r>
              <a:rPr lang="en-IE" altLang="en-US" sz="1800" b="1" u="sng" dirty="0"/>
              <a:t>; CE = </a:t>
            </a:r>
            <a:r>
              <a:rPr lang="cs-CZ" altLang="en-US" sz="1800" b="1" u="sng" dirty="0"/>
              <a:t>kontrolovaný příjem energie</a:t>
            </a:r>
            <a:endParaRPr lang="en-IE" altLang="en-US" sz="1800" b="1" u="sng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b="1" u="sng" dirty="0"/>
              <a:t>FO= </a:t>
            </a:r>
            <a:r>
              <a:rPr lang="cs-CZ" altLang="en-US" sz="1800" b="1" u="sng" dirty="0"/>
              <a:t>stání na sucho</a:t>
            </a:r>
            <a:r>
              <a:rPr lang="en-IE" altLang="en-US" sz="1800" b="1" u="sng" dirty="0"/>
              <a:t>; CU = </a:t>
            </a:r>
            <a:r>
              <a:rPr lang="cs-CZ" altLang="en-US" sz="1800" b="1" u="sng" dirty="0"/>
              <a:t>příprava na porod</a:t>
            </a:r>
            <a:endParaRPr lang="en-IE" altLang="en-US" sz="1800" b="1" u="sng" dirty="0"/>
          </a:p>
        </p:txBody>
      </p:sp>
    </p:spTree>
    <p:extLst>
      <p:ext uri="{BB962C8B-B14F-4D97-AF65-F5344CB8AC3E}">
        <p14:creationId xmlns:p14="http://schemas.microsoft.com/office/powerpoint/2010/main" val="3166841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400" dirty="0"/>
              <a:t>Kontrolovaný příjem energie </a:t>
            </a:r>
            <a:r>
              <a:rPr lang="en-IE" altLang="en-US" sz="2400" dirty="0"/>
              <a:t>Cardoso et al</a:t>
            </a:r>
            <a:r>
              <a:rPr lang="cs-CZ" altLang="en-US" sz="2400" dirty="0"/>
              <a:t>.,</a:t>
            </a:r>
            <a:r>
              <a:rPr lang="en-IE" altLang="en-US" sz="2400" dirty="0"/>
              <a:t> 2013 </a:t>
            </a:r>
            <a:br>
              <a:rPr lang="en-IE" altLang="en-US" sz="2400" dirty="0"/>
            </a:br>
            <a:r>
              <a:rPr lang="en-IE" altLang="en-US" sz="2400" dirty="0"/>
              <a:t>JDS 96:5859-5871 (</a:t>
            </a:r>
            <a:r>
              <a:rPr lang="cs-CZ" altLang="en-US" sz="2400" dirty="0"/>
              <a:t>týden</a:t>
            </a:r>
            <a:r>
              <a:rPr lang="en-IE" altLang="en-US" sz="2400" dirty="0"/>
              <a:t> 1-6)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133600"/>
            <a:ext cx="59150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971675" y="1052736"/>
            <a:ext cx="6344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b="1" u="sng" dirty="0"/>
              <a:t>HE = </a:t>
            </a:r>
            <a:r>
              <a:rPr lang="cs-CZ" altLang="en-US" sz="1800" b="1" u="sng" dirty="0"/>
              <a:t>vysoký příjem energie</a:t>
            </a:r>
            <a:r>
              <a:rPr lang="en-IE" altLang="en-US" sz="1800" b="1" u="sng" dirty="0"/>
              <a:t>; CE = </a:t>
            </a:r>
            <a:r>
              <a:rPr lang="cs-CZ" altLang="en-US" sz="1800" b="1" u="sng" dirty="0"/>
              <a:t>kontrolovaný příjem energie</a:t>
            </a:r>
            <a:endParaRPr lang="en-IE" altLang="en-US" sz="1800" b="1" u="sng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b="1" u="sng" dirty="0"/>
              <a:t>FO= </a:t>
            </a:r>
            <a:r>
              <a:rPr lang="cs-CZ" altLang="en-US" sz="1800" b="1" u="sng" dirty="0"/>
              <a:t>stání na sucho</a:t>
            </a:r>
            <a:r>
              <a:rPr lang="en-IE" altLang="en-US" sz="1800" b="1" u="sng" dirty="0"/>
              <a:t>; CU = </a:t>
            </a:r>
            <a:r>
              <a:rPr lang="cs-CZ" altLang="en-US" sz="1800" b="1" u="sng" dirty="0"/>
              <a:t>příprava na porod</a:t>
            </a:r>
            <a:endParaRPr lang="en-IE" altLang="en-US" sz="1800" b="1" u="sng" dirty="0"/>
          </a:p>
        </p:txBody>
      </p:sp>
    </p:spTree>
    <p:extLst>
      <p:ext uri="{BB962C8B-B14F-4D97-AF65-F5344CB8AC3E}">
        <p14:creationId xmlns:p14="http://schemas.microsoft.com/office/powerpoint/2010/main" val="1976415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400" dirty="0"/>
              <a:t>Kontrolovaný příjem energie </a:t>
            </a:r>
            <a:r>
              <a:rPr lang="en-IE" altLang="en-US" sz="2400" dirty="0"/>
              <a:t>Cardoso et al 2013 </a:t>
            </a:r>
            <a:br>
              <a:rPr lang="en-IE" altLang="en-US" sz="2400" dirty="0"/>
            </a:br>
            <a:r>
              <a:rPr lang="en-IE" altLang="en-US" sz="2400" dirty="0"/>
              <a:t>JDS 96:5859-5871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7"/>
            <a:ext cx="8518004" cy="459782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Krávy s kontrolovaným příjmem energie </a:t>
            </a:r>
            <a:br>
              <a:rPr lang="cs-CZ" dirty="0"/>
            </a:br>
            <a:r>
              <a:rPr lang="cs-CZ" dirty="0"/>
              <a:t>v období stání na sucho měly kratší servis periodu (interval mezi otelení a zabřeznutím)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43441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639888"/>
            <a:ext cx="8297614" cy="452596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IE" altLang="en-US" dirty="0"/>
              <a:t>			       		</a:t>
            </a:r>
            <a:endParaRPr lang="en-IE" altLang="en-US" sz="2000" dirty="0"/>
          </a:p>
          <a:p>
            <a:pPr>
              <a:buFont typeface="Wingdings" pitchFamily="2" charset="2"/>
              <a:buNone/>
              <a:defRPr/>
            </a:pPr>
            <a:r>
              <a:rPr lang="cs-CZ" altLang="en-US" dirty="0"/>
              <a:t>Může krmná dávka v </a:t>
            </a:r>
            <a:r>
              <a:rPr lang="cs-CZ" altLang="en-US" dirty="0" err="1"/>
              <a:t>rozdoji</a:t>
            </a:r>
            <a:r>
              <a:rPr lang="cs-CZ" altLang="en-US" dirty="0"/>
              <a:t> zabránit negativní energetické bilanci</a:t>
            </a:r>
            <a:r>
              <a:rPr lang="en-GB" altLang="en-US" dirty="0"/>
              <a:t>?</a:t>
            </a:r>
          </a:p>
          <a:p>
            <a:pPr>
              <a:buFont typeface="Wingdings" pitchFamily="2" charset="2"/>
              <a:buNone/>
              <a:defRPr/>
            </a:pPr>
            <a:endParaRPr lang="en-GB" altLang="en-US" dirty="0"/>
          </a:p>
          <a:p>
            <a:pPr>
              <a:buFont typeface="Wingdings" pitchFamily="2" charset="2"/>
              <a:buNone/>
              <a:defRPr/>
            </a:pPr>
            <a:r>
              <a:rPr lang="cs-CZ" altLang="en-US" dirty="0"/>
              <a:t>Někdo říká, že nemůže</a:t>
            </a:r>
            <a:r>
              <a:rPr lang="en-GB" altLang="en-US" dirty="0"/>
              <a:t>!</a:t>
            </a:r>
          </a:p>
        </p:txBody>
      </p:sp>
      <p:sp>
        <p:nvSpPr>
          <p:cNvPr id="60419" name="Titr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cs-CZ" altLang="en-US" sz="2800" dirty="0"/>
              <a:t>Kontrolovaný příjem energie</a:t>
            </a:r>
            <a:endParaRPr lang="en-US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38830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0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886700" cy="4624387"/>
          </a:xfrm>
        </p:spPr>
        <p:txBody>
          <a:bodyPr rtlCol="0"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cs-CZ" dirty="0"/>
              <a:t>Obtížné porody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cs-CZ" dirty="0"/>
              <a:t>Zadržení lůžka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Infekce dělohy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Laminitidy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Acidóza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Ketóza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 err="1"/>
              <a:t>Ztučnělá</a:t>
            </a:r>
            <a:r>
              <a:rPr lang="cs-CZ" dirty="0"/>
              <a:t> játra (steatóza)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Mléčná horečka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cs-CZ" dirty="0"/>
              <a:t>Dislokace slezu</a:t>
            </a:r>
            <a:endParaRPr lang="en-US" dirty="0"/>
          </a:p>
          <a:p>
            <a:pPr marL="274320" indent="-274320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dirty="0" err="1"/>
              <a:t>Mastiti</a:t>
            </a:r>
            <a:r>
              <a:rPr lang="cs-CZ" dirty="0" err="1"/>
              <a:t>dy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2972991" cy="21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08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901700" y="764704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en-US" sz="3200" dirty="0"/>
              <a:t>Negativní energetická bilance na počátku laktace</a:t>
            </a:r>
            <a:r>
              <a:rPr lang="en-IE" altLang="en-US" sz="3200" dirty="0"/>
              <a:t>: </a:t>
            </a:r>
            <a:r>
              <a:rPr lang="cs-CZ" altLang="en-US" sz="3200" dirty="0"/>
              <a:t>důsledky a kontrolní strategie</a:t>
            </a:r>
            <a:endParaRPr lang="en-IE" altLang="en-US" sz="32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28650" y="19050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endParaRPr lang="en-IE" altLang="en-US" dirty="0"/>
          </a:p>
          <a:p>
            <a:pPr>
              <a:buFont typeface="Arial" charset="0"/>
              <a:buChar char="•"/>
              <a:defRPr/>
            </a:pPr>
            <a:r>
              <a:rPr lang="cs-CZ" altLang="en-US" dirty="0"/>
              <a:t>Řízení energetické bilance pomocí krmné dávky</a:t>
            </a:r>
            <a:endParaRPr lang="en-IE" altLang="en-US" dirty="0"/>
          </a:p>
          <a:p>
            <a:pPr>
              <a:buFont typeface="Arial" charset="0"/>
              <a:buChar char="•"/>
              <a:defRPr/>
            </a:pPr>
            <a:r>
              <a:rPr lang="cs-CZ" altLang="en-US" dirty="0"/>
              <a:t>Krmné dávky s vysokým obsahem proteinů X krmné dávky s nízkým obsahem proteinů</a:t>
            </a:r>
            <a:endParaRPr lang="en-IE" altLang="en-US" dirty="0"/>
          </a:p>
          <a:p>
            <a:pPr>
              <a:buFont typeface="Arial" charset="0"/>
              <a:buChar char="•"/>
              <a:defRPr/>
            </a:pPr>
            <a:r>
              <a:rPr lang="cs-CZ" altLang="en-US" dirty="0"/>
              <a:t>Vysoká obsah škrobu </a:t>
            </a:r>
            <a:r>
              <a:rPr lang="en-IE" altLang="en-US" dirty="0"/>
              <a:t>(</a:t>
            </a:r>
            <a:r>
              <a:rPr lang="cs-CZ" altLang="en-US" dirty="0" err="1"/>
              <a:t>glukogenní</a:t>
            </a:r>
            <a:r>
              <a:rPr lang="cs-CZ" altLang="en-US" dirty="0"/>
              <a:t> krmné dávky</a:t>
            </a:r>
            <a:r>
              <a:rPr lang="en-IE" altLang="en-US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cs-CZ" altLang="en-US" dirty="0"/>
              <a:t>Doplňky mastných kyselin</a:t>
            </a:r>
            <a:endParaRPr lang="en-IE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254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 balance and metabolic status in the critical period</a:t>
            </a:r>
            <a:endParaRPr lang="en-US" altLang="en-US" sz="24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11923" r="19272" b="6744"/>
          <a:stretch>
            <a:fillRect/>
          </a:stretch>
        </p:blipFill>
        <p:spPr>
          <a:xfrm>
            <a:off x="628650" y="379414"/>
            <a:ext cx="7336936" cy="59299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F72D75-AB70-4713-90D8-36E84BB64225}"/>
              </a:ext>
            </a:extLst>
          </p:cNvPr>
          <p:cNvSpPr txBox="1"/>
          <p:nvPr/>
        </p:nvSpPr>
        <p:spPr>
          <a:xfrm>
            <a:off x="1167326" y="1988840"/>
            <a:ext cx="57809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/>
              <a:t>Krátké sdělení: </a:t>
            </a:r>
            <a:r>
              <a:rPr lang="cs-CZ" dirty="0"/>
              <a:t>Vliv úpravy dusíkatých látek a poměru vláknitých k nevláknitým sacharidům v krmné dávce na energetickou bilanci dojnic na počátku laktace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36635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52588"/>
            <a:ext cx="8229600" cy="4525962"/>
          </a:xfrm>
        </p:spPr>
        <p:txBody>
          <a:bodyPr rtlCol="0">
            <a:normAutofit fontScale="85000" lnSpcReduction="20000"/>
          </a:bodyPr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UCD, Whelan et al 2014,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Vliv krmné dávky na energetickou bilanci</a:t>
            </a:r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TMR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 vysokými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NL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a nízkým škrobem</a:t>
            </a: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 (HP-LS)</a:t>
            </a:r>
          </a:p>
          <a:p>
            <a:pPr marL="640080" lvl="1" indent="-246888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IE" sz="2000" dirty="0">
                <a:latin typeface="Times New Roman" pitchFamily="18" charset="0"/>
                <a:cs typeface="Times New Roman" pitchFamily="18" charset="0"/>
              </a:rPr>
              <a:t>15%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NL</a:t>
            </a:r>
            <a:endParaRPr lang="en-IE" sz="2000" dirty="0"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IE" sz="2000" dirty="0">
                <a:latin typeface="Times New Roman" pitchFamily="18" charset="0"/>
                <a:cs typeface="Times New Roman" pitchFamily="18" charset="0"/>
              </a:rPr>
              <a:t>6%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škrob</a:t>
            </a:r>
            <a:endParaRPr lang="en-IE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Krmné dávky s nízkými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NL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a vysokým  škrobem</a:t>
            </a: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 (LP-HS)</a:t>
            </a:r>
          </a:p>
          <a:p>
            <a:pPr marL="640080" lvl="1" indent="-246888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IE" sz="2000" dirty="0">
                <a:latin typeface="Times New Roman" pitchFamily="18" charset="0"/>
                <a:cs typeface="Times New Roman" pitchFamily="18" charset="0"/>
              </a:rPr>
              <a:t>12%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NL</a:t>
            </a:r>
            <a:endParaRPr lang="en-IE" sz="2000" dirty="0"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IE" sz="2000" dirty="0">
                <a:latin typeface="Times New Roman" pitchFamily="18" charset="0"/>
                <a:cs typeface="Times New Roman" pitchFamily="18" charset="0"/>
              </a:rPr>
              <a:t>28%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škrob</a:t>
            </a:r>
            <a:endParaRPr lang="en-IE" sz="20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Krmné dávky byly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izoenergetické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(stejný obsah energie) </a:t>
            </a: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05 UFL/ kg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sušiny</a:t>
            </a:r>
            <a:r>
              <a:rPr lang="en-IE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54261"/>
            <a:ext cx="7937500" cy="1176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82BDCB-9BC6-4E66-B684-528FC115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0286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altLang="en-US" sz="3200" dirty="0"/>
              <a:t>Negativní energetická bilance na počátku laktace</a:t>
            </a:r>
            <a:r>
              <a:rPr lang="en-IE" altLang="en-US" sz="3200" dirty="0"/>
              <a:t>: </a:t>
            </a:r>
            <a:r>
              <a:rPr lang="cs-CZ" altLang="en-US" sz="3200" dirty="0"/>
              <a:t>důsledky a kontrolní strategie</a:t>
            </a:r>
            <a:endParaRPr lang="en-I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77767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85" y="1773238"/>
            <a:ext cx="8784431" cy="4389437"/>
          </a:xfrm>
        </p:spPr>
        <p:txBody>
          <a:bodyPr rtlCol="0"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/>
              <a:t>Vysoké </a:t>
            </a:r>
            <a:r>
              <a:rPr lang="cs-CZ" dirty="0" err="1"/>
              <a:t>NL</a:t>
            </a:r>
            <a:r>
              <a:rPr lang="cs-CZ" dirty="0"/>
              <a:t>, nízký škrob </a:t>
            </a:r>
            <a:r>
              <a:rPr lang="en-IE" dirty="0"/>
              <a:t>(HPLS) </a:t>
            </a:r>
            <a:r>
              <a:rPr lang="cs-CZ" dirty="0"/>
              <a:t>nebo</a:t>
            </a:r>
            <a:endParaRPr lang="en-IE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/>
              <a:t>Nízké </a:t>
            </a:r>
            <a:r>
              <a:rPr lang="cs-CZ" dirty="0" err="1"/>
              <a:t>NL</a:t>
            </a:r>
            <a:r>
              <a:rPr lang="cs-CZ" dirty="0"/>
              <a:t>, vysoký škrob </a:t>
            </a:r>
            <a:r>
              <a:rPr lang="en-IE" dirty="0"/>
              <a:t>(LPHS)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IE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 err="1"/>
              <a:t>KD</a:t>
            </a:r>
            <a:r>
              <a:rPr lang="en-IE" dirty="0"/>
              <a:t>				HPLS			LPHS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/>
              <a:t>Nádoj </a:t>
            </a:r>
            <a:r>
              <a:rPr lang="en-IE" dirty="0"/>
              <a:t>kg/</a:t>
            </a:r>
            <a:r>
              <a:rPr lang="cs-CZ" dirty="0"/>
              <a:t>kus</a:t>
            </a:r>
            <a:r>
              <a:rPr lang="en-IE" dirty="0"/>
              <a:t>/d		31.6			29.2*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/>
              <a:t>Tuk</a:t>
            </a:r>
            <a:r>
              <a:rPr lang="en-IE" dirty="0"/>
              <a:t> kg/</a:t>
            </a:r>
            <a:r>
              <a:rPr lang="cs-CZ" dirty="0"/>
              <a:t>kus</a:t>
            </a:r>
            <a:r>
              <a:rPr lang="en-IE" dirty="0"/>
              <a:t>/d			1.29			1.19*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 err="1"/>
              <a:t>Bílks</a:t>
            </a:r>
            <a:r>
              <a:rPr lang="en-IE" dirty="0"/>
              <a:t> kg/</a:t>
            </a:r>
            <a:r>
              <a:rPr lang="cs-CZ" dirty="0"/>
              <a:t>kus</a:t>
            </a:r>
            <a:r>
              <a:rPr lang="en-IE" dirty="0"/>
              <a:t>/d		0.92			0.85*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/>
              <a:t>Tuk</a:t>
            </a:r>
            <a:r>
              <a:rPr lang="en-IE" dirty="0"/>
              <a:t>%				4.01			3.88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 err="1"/>
              <a:t>Bílk</a:t>
            </a:r>
            <a:r>
              <a:rPr lang="en-IE" dirty="0"/>
              <a:t>%				2.92			2.93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IE" dirty="0"/>
              <a:t>*, </a:t>
            </a:r>
            <a:r>
              <a:rPr lang="cs-CZ" dirty="0"/>
              <a:t>značí statisticky významný rozdíl</a:t>
            </a:r>
            <a:endParaRPr lang="en-I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9375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B68B90-803F-405C-A454-41910B7C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0286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altLang="en-US" sz="3200" dirty="0"/>
              <a:t>Negativní energetická bilance na počátku laktace</a:t>
            </a:r>
            <a:r>
              <a:rPr lang="en-IE" altLang="en-US" sz="3200" dirty="0"/>
              <a:t>: </a:t>
            </a:r>
            <a:r>
              <a:rPr lang="cs-CZ" altLang="en-US" sz="3200" dirty="0"/>
              <a:t>důsledky a kontrolní strategie</a:t>
            </a:r>
            <a:endParaRPr lang="en-I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99763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916" y="765175"/>
            <a:ext cx="8305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en-US" sz="3600" dirty="0"/>
              <a:t>Vliv vysokého obsahu bílkovina nízkého obsahu škrobu v </a:t>
            </a:r>
            <a:r>
              <a:rPr lang="cs-CZ" altLang="en-US" sz="3600" dirty="0" err="1"/>
              <a:t>KD</a:t>
            </a:r>
            <a:r>
              <a:rPr lang="cs-CZ" altLang="en-US" sz="3600" dirty="0"/>
              <a:t> nebo nízkého obsahu bílkovin a vysokého obsahu škrobu na energetickou bilanci v </a:t>
            </a:r>
            <a:r>
              <a:rPr lang="en-IE" altLang="en-US" sz="3600" dirty="0"/>
              <a:t>1</a:t>
            </a:r>
            <a:r>
              <a:rPr lang="cs-CZ" altLang="en-US" sz="3600" dirty="0"/>
              <a:t>.</a:t>
            </a:r>
            <a:r>
              <a:rPr lang="en-IE" altLang="en-US" sz="3600" dirty="0"/>
              <a:t>-9</a:t>
            </a:r>
            <a:r>
              <a:rPr lang="cs-CZ" altLang="en-US" sz="3600" dirty="0"/>
              <a:t>. týdnu laktace</a:t>
            </a:r>
            <a:r>
              <a:rPr lang="en-IE" altLang="en-US" sz="3600" dirty="0"/>
              <a:t>, </a:t>
            </a:r>
            <a:r>
              <a:rPr lang="cs-CZ" altLang="en-US" sz="3600" dirty="0" err="1"/>
              <a:t>KD</a:t>
            </a:r>
            <a:r>
              <a:rPr lang="cs-CZ" altLang="en-US" sz="3600" dirty="0"/>
              <a:t> pro  zvířata ve stáji</a:t>
            </a:r>
            <a:br>
              <a:rPr lang="cs-CZ" altLang="en-US" sz="3600" dirty="0"/>
            </a:br>
            <a:r>
              <a:rPr lang="en-IE" altLang="en-US" sz="2400" dirty="0" err="1"/>
              <a:t>UCD</a:t>
            </a:r>
            <a:r>
              <a:rPr lang="en-IE" altLang="en-US" sz="2400" dirty="0"/>
              <a:t> Lyons Research Farm, Whelan et al., 2014</a:t>
            </a:r>
          </a:p>
        </p:txBody>
      </p:sp>
      <p:graphicFrame>
        <p:nvGraphicFramePr>
          <p:cNvPr id="66563" name="Chart 2"/>
          <p:cNvGraphicFramePr>
            <a:graphicFrameLocks/>
          </p:cNvGraphicFramePr>
          <p:nvPr/>
        </p:nvGraphicFramePr>
        <p:xfrm>
          <a:off x="1028700" y="2357438"/>
          <a:ext cx="7086600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r:id="rId3" imgW="7084166" imgH="3664014" progId="Excel.Chart.8">
                  <p:embed/>
                </p:oleObj>
              </mc:Choice>
              <mc:Fallback>
                <p:oleObj r:id="rId3" imgW="7084166" imgH="366401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2357438"/>
                        <a:ext cx="7086600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156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16066" y="2924176"/>
            <a:ext cx="123783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2400" i="1">
                <a:latin typeface="Times New Roman" pitchFamily="18" charset="0"/>
              </a:rPr>
              <a:t>P</a:t>
            </a:r>
            <a:r>
              <a:rPr lang="en-IE" altLang="en-US" sz="2400">
                <a:latin typeface="Times New Roman" pitchFamily="18" charset="0"/>
              </a:rPr>
              <a:t> = 0.99</a:t>
            </a:r>
          </a:p>
        </p:txBody>
      </p:sp>
      <p:sp>
        <p:nvSpPr>
          <p:cNvPr id="67587" name="Title 2"/>
          <p:cNvSpPr>
            <a:spLocks noGrp="1"/>
          </p:cNvSpPr>
          <p:nvPr>
            <p:ph type="title"/>
          </p:nvPr>
        </p:nvSpPr>
        <p:spPr>
          <a:xfrm>
            <a:off x="714375" y="649288"/>
            <a:ext cx="8305800" cy="1143000"/>
          </a:xfrm>
        </p:spPr>
        <p:txBody>
          <a:bodyPr/>
          <a:lstStyle/>
          <a:p>
            <a:r>
              <a:rPr lang="en-IE" altLang="en-US" b="1">
                <a:latin typeface="Times New Roman" pitchFamily="18" charset="0"/>
                <a:cs typeface="Times New Roman" pitchFamily="18" charset="0"/>
              </a:rPr>
              <a:t>305d Lactation Yield</a:t>
            </a:r>
            <a:endParaRPr lang="en-IE" altLang="en-US"/>
          </a:p>
        </p:txBody>
      </p:sp>
      <p:graphicFrame>
        <p:nvGraphicFramePr>
          <p:cNvPr id="5" name="Content Placeholder 7"/>
          <p:cNvGraphicFramePr>
            <a:graphicFrameLocks/>
          </p:cNvGraphicFramePr>
          <p:nvPr/>
        </p:nvGraphicFramePr>
        <p:xfrm>
          <a:off x="51197" y="676276"/>
          <a:ext cx="9043988" cy="629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607" name="Titre 1"/>
          <p:cNvSpPr txBox="1">
            <a:spLocks/>
          </p:cNvSpPr>
          <p:nvPr/>
        </p:nvSpPr>
        <p:spPr bwMode="auto">
          <a:xfrm>
            <a:off x="628650" y="1"/>
            <a:ext cx="7886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 balance and metabolic status in the critical period</a:t>
            </a:r>
            <a:endParaRPr lang="en-US" altLang="en-US" sz="24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98493C-3A24-4E4B-9F3C-2D7D4A53E032}"/>
              </a:ext>
            </a:extLst>
          </p:cNvPr>
          <p:cNvSpPr txBox="1"/>
          <p:nvPr/>
        </p:nvSpPr>
        <p:spPr>
          <a:xfrm>
            <a:off x="1670026" y="785814"/>
            <a:ext cx="74168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Užitkovost za 305 denní laktaci</a:t>
            </a:r>
          </a:p>
        </p:txBody>
      </p:sp>
    </p:spTree>
    <p:extLst>
      <p:ext uri="{BB962C8B-B14F-4D97-AF65-F5344CB8AC3E}">
        <p14:creationId xmlns:p14="http://schemas.microsoft.com/office/powerpoint/2010/main" val="24884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Graphic spid="5" grpId="0">
        <p:bldAsOne/>
      </p:bldGraphic>
      <p:bldGraphic spid="5" grpId="1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639888"/>
            <a:ext cx="8297614" cy="452596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IE" altLang="en-US" dirty="0"/>
              <a:t>			       		</a:t>
            </a:r>
            <a:endParaRPr lang="en-IE" altLang="en-US" sz="2000" dirty="0"/>
          </a:p>
          <a:p>
            <a:pPr>
              <a:buFont typeface="Wingdings" pitchFamily="2" charset="2"/>
              <a:buNone/>
              <a:defRPr/>
            </a:pPr>
            <a:r>
              <a:rPr lang="cs-CZ" altLang="en-US" dirty="0"/>
              <a:t>Může krmná dávka na počátku laktace zabránit negativní energetické bilanci</a:t>
            </a:r>
            <a:r>
              <a:rPr lang="en-GB" altLang="en-US" dirty="0"/>
              <a:t>?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en-US" dirty="0"/>
              <a:t>Tuky plné energie</a:t>
            </a:r>
            <a:endParaRPr lang="en-GB" altLang="en-US" dirty="0"/>
          </a:p>
          <a:p>
            <a:pPr>
              <a:buFont typeface="Wingdings" pitchFamily="2" charset="2"/>
              <a:buNone/>
              <a:defRPr/>
            </a:pPr>
            <a:r>
              <a:rPr lang="cs-CZ" altLang="en-US" dirty="0"/>
              <a:t>Využití speciálních doplňků mastných kyselin</a:t>
            </a:r>
            <a:endParaRPr lang="en-GB" altLang="en-US" dirty="0"/>
          </a:p>
        </p:txBody>
      </p:sp>
      <p:sp>
        <p:nvSpPr>
          <p:cNvPr id="60419" name="Titr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en-IE" altLang="en-US" sz="2800" dirty="0"/>
              <a:t>Negative energy balance in the early lactation dairy cow: consequences and control strategies</a:t>
            </a:r>
            <a:endParaRPr lang="en-US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07622"/>
            <a:ext cx="3594993" cy="212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0BFFBC-F411-46D7-9F70-45F7B56C9CC6}"/>
              </a:ext>
            </a:extLst>
          </p:cNvPr>
          <p:cNvSpPr txBox="1">
            <a:spLocks/>
          </p:cNvSpPr>
          <p:nvPr/>
        </p:nvSpPr>
        <p:spPr>
          <a:xfrm>
            <a:off x="914400" y="200286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en-US" sz="3200"/>
              <a:t>Negativní energetická bilance na počátku laktace</a:t>
            </a:r>
            <a:r>
              <a:rPr lang="en-IE" altLang="en-US" sz="3200"/>
              <a:t>: </a:t>
            </a:r>
            <a:r>
              <a:rPr lang="cs-CZ" altLang="en-US" sz="3200"/>
              <a:t>důsledky a kontrolní strategie</a:t>
            </a:r>
            <a:endParaRPr lang="en-I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73998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019"/>
            <a:ext cx="8534772" cy="348711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IE" altLang="en-US" dirty="0"/>
              <a:t>			       		</a:t>
            </a:r>
            <a:endParaRPr lang="en-IE" altLang="en-US" sz="2000" dirty="0"/>
          </a:p>
          <a:p>
            <a:pPr>
              <a:buFont typeface="Wingdings" pitchFamily="2" charset="2"/>
              <a:buNone/>
              <a:defRPr/>
            </a:pPr>
            <a:r>
              <a:rPr lang="cs-CZ" altLang="en-US" sz="3000" dirty="0"/>
              <a:t>Některé doplňky tuků zvýšili koncentrace </a:t>
            </a:r>
            <a:r>
              <a:rPr lang="cs-CZ" altLang="en-US" sz="3000" dirty="0" err="1"/>
              <a:t>NEMK</a:t>
            </a:r>
            <a:r>
              <a:rPr lang="cs-CZ" altLang="en-US" sz="3000" dirty="0"/>
              <a:t> </a:t>
            </a:r>
            <a:br>
              <a:rPr lang="cs-CZ" altLang="en-US" sz="3000" dirty="0"/>
            </a:br>
            <a:r>
              <a:rPr lang="cs-CZ" altLang="en-US" sz="3000" dirty="0"/>
              <a:t>a prohloubily negativní energetickou bilanci</a:t>
            </a:r>
            <a:r>
              <a:rPr lang="en-GB" altLang="en-US" sz="3000" dirty="0"/>
              <a:t>!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en-US" sz="3000" dirty="0"/>
              <a:t>Nové výsledky</a:t>
            </a:r>
            <a:r>
              <a:rPr lang="en-GB" altLang="en-US" sz="3000" dirty="0"/>
              <a:t>: Prof Adam Lock, Michigan State University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en-US" sz="3000" dirty="0"/>
              <a:t>Zkrmování vyššího obsahu mastných kyselin </a:t>
            </a:r>
            <a:r>
              <a:rPr lang="en-GB" altLang="en-US" sz="3000" dirty="0" err="1"/>
              <a:t>C18:1</a:t>
            </a:r>
            <a:r>
              <a:rPr lang="en-GB" altLang="en-US" sz="3000" dirty="0"/>
              <a:t> </a:t>
            </a:r>
            <a:r>
              <a:rPr lang="cs-CZ" altLang="en-US" sz="3000" dirty="0"/>
              <a:t>a nižšího obsahu</a:t>
            </a:r>
            <a:r>
              <a:rPr lang="en-GB" altLang="en-US" sz="3000" dirty="0"/>
              <a:t> </a:t>
            </a:r>
            <a:r>
              <a:rPr lang="en-GB" altLang="en-US" sz="3000" dirty="0" err="1"/>
              <a:t>C16:0</a:t>
            </a:r>
            <a:r>
              <a:rPr lang="en-GB" altLang="en-US" sz="3000" dirty="0"/>
              <a:t> </a:t>
            </a:r>
            <a:r>
              <a:rPr lang="cs-CZ" altLang="en-US" sz="3000" dirty="0"/>
              <a:t>mělo průkazný pozitivní dopad na energetickou bilancí na počátku laktace</a:t>
            </a:r>
            <a:r>
              <a:rPr lang="en-GB" altLang="en-US" sz="3000" dirty="0"/>
              <a:t>!!</a:t>
            </a:r>
          </a:p>
        </p:txBody>
      </p:sp>
      <p:sp>
        <p:nvSpPr>
          <p:cNvPr id="60419" name="Titr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86700" cy="758825"/>
          </a:xfrm>
          <a:noFill/>
        </p:spPr>
        <p:txBody>
          <a:bodyPr>
            <a:noAutofit/>
          </a:bodyPr>
          <a:lstStyle/>
          <a:p>
            <a:r>
              <a:rPr lang="en-IE" altLang="en-US" sz="2800" dirty="0"/>
              <a:t>Negative energy balance in the early lactation dairy cow: consequences and control strategies</a:t>
            </a:r>
            <a:endParaRPr lang="en-US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83" y="4521317"/>
            <a:ext cx="3955033" cy="234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D2C670-BF95-4FDD-BD65-E30011F33E66}"/>
              </a:ext>
            </a:extLst>
          </p:cNvPr>
          <p:cNvSpPr txBox="1">
            <a:spLocks/>
          </p:cNvSpPr>
          <p:nvPr/>
        </p:nvSpPr>
        <p:spPr>
          <a:xfrm>
            <a:off x="914400" y="200286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en-US" sz="3200" dirty="0"/>
              <a:t>Negativní energetická bilance na počátku laktace</a:t>
            </a:r>
            <a:r>
              <a:rPr lang="en-IE" altLang="en-US" sz="3200" dirty="0"/>
              <a:t>: </a:t>
            </a:r>
            <a:r>
              <a:rPr lang="cs-CZ" altLang="en-US" sz="3200" dirty="0"/>
              <a:t>důsledky a kontrolní strategie</a:t>
            </a:r>
            <a:endParaRPr lang="en-I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75869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05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MSU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9643" r="21690" b="18453"/>
          <a:stretch/>
        </p:blipFill>
        <p:spPr bwMode="auto">
          <a:xfrm>
            <a:off x="395536" y="1052736"/>
            <a:ext cx="847567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417D70-891B-40E7-A3A4-B9C1950012DA}"/>
              </a:ext>
            </a:extLst>
          </p:cNvPr>
          <p:cNvSpPr txBox="1"/>
          <p:nvPr/>
        </p:nvSpPr>
        <p:spPr>
          <a:xfrm>
            <a:off x="312043" y="1268760"/>
            <a:ext cx="84249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  <a:t>Vliv příjmu </a:t>
            </a:r>
            <a:r>
              <a:rPr lang="cs-CZ" sz="3200" b="1" dirty="0" err="1">
                <a:solidFill>
                  <a:schemeClr val="accent5">
                    <a:lumMod val="50000"/>
                  </a:schemeClr>
                </a:solidFill>
              </a:rPr>
              <a:t>C16:0</a:t>
            </a:r>
            <a: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  <a:t> na tělesnou hmotnost a </a:t>
            </a:r>
            <a:r>
              <a:rPr lang="cs-CZ" sz="3200" b="1" dirty="0" err="1">
                <a:solidFill>
                  <a:schemeClr val="accent5">
                    <a:lumMod val="50000"/>
                  </a:schemeClr>
                </a:solidFill>
              </a:rPr>
              <a:t>NEMK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92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05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</a:t>
            </a:r>
            <a:r>
              <a:rPr lang="en-GB" sz="2400" dirty="0" err="1"/>
              <a:t>MSU</a:t>
            </a:r>
            <a:endParaRPr lang="en-GB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24207" r="31507" b="9920"/>
          <a:stretch/>
        </p:blipFill>
        <p:spPr bwMode="auto">
          <a:xfrm>
            <a:off x="251519" y="692696"/>
            <a:ext cx="844422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B2B0A1C-0B95-40D3-B393-36506B111F2F}"/>
              </a:ext>
            </a:extLst>
          </p:cNvPr>
          <p:cNvSpPr txBox="1"/>
          <p:nvPr/>
        </p:nvSpPr>
        <p:spPr>
          <a:xfrm>
            <a:off x="359532" y="1155973"/>
            <a:ext cx="84249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Vliv změny poměru kyseliny palmitové k kyselině olejové v doplňcích tuků pro krávy v </a:t>
            </a:r>
            <a:r>
              <a:rPr lang="cs-CZ" sz="2800" b="1" dirty="0" err="1">
                <a:solidFill>
                  <a:schemeClr val="accent5">
                    <a:lumMod val="50000"/>
                  </a:schemeClr>
                </a:solidFill>
              </a:rPr>
              <a:t>rozdoji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3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9493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en-US" dirty="0"/>
              <a:t>Výsledky z Dánska </a:t>
            </a:r>
            <a:r>
              <a:rPr lang="en-IE" altLang="en-US" dirty="0"/>
              <a:t>(</a:t>
            </a:r>
            <a:r>
              <a:rPr lang="en-IE" altLang="en-US" dirty="0" err="1"/>
              <a:t>Ingvartsen</a:t>
            </a:r>
            <a:r>
              <a:rPr lang="en-IE" altLang="en-US" dirty="0"/>
              <a:t>, 2003)</a:t>
            </a:r>
          </a:p>
        </p:txBody>
      </p:sp>
      <p:pic>
        <p:nvPicPr>
          <p:cNvPr id="9219" name="Content Placeholder 3" descr="disease incidence ingvarts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135" y="1008063"/>
            <a:ext cx="6791325" cy="4381500"/>
          </a:xfrm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48841" y="5432426"/>
            <a:ext cx="7920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Celkový výskyt onemocnění je souhrnem mastitid, ketóz, trávicích poruch a laminitid z národních databází dánského chovu mléčného skotu, od krav, které se telily v roce </a:t>
            </a:r>
            <a:r>
              <a:rPr lang="en-IE" dirty="0">
                <a:latin typeface="+mn-lt"/>
              </a:rPr>
              <a:t>1998 (</a:t>
            </a:r>
            <a:r>
              <a:rPr lang="en-IE" i="1" dirty="0">
                <a:latin typeface="+mn-lt"/>
              </a:rPr>
              <a:t>n</a:t>
            </a:r>
            <a:r>
              <a:rPr lang="en-IE" dirty="0">
                <a:latin typeface="+mn-lt"/>
              </a:rPr>
              <a:t>=93,347 Danish Agricultural Advisory Centre).</a:t>
            </a:r>
          </a:p>
        </p:txBody>
      </p:sp>
    </p:spTree>
    <p:extLst>
      <p:ext uri="{BB962C8B-B14F-4D97-AF65-F5344CB8AC3E}">
        <p14:creationId xmlns:p14="http://schemas.microsoft.com/office/powerpoint/2010/main" val="1643224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05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</a:t>
            </a:r>
            <a:r>
              <a:rPr lang="en-GB" sz="2400" dirty="0" err="1"/>
              <a:t>MSU</a:t>
            </a:r>
            <a:endParaRPr lang="en-GB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651" r="8638" b="18452"/>
          <a:stretch/>
        </p:blipFill>
        <p:spPr bwMode="auto">
          <a:xfrm>
            <a:off x="307829" y="1052736"/>
            <a:ext cx="8568952" cy="548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CE6DF3-EC82-4328-B8C4-83900909141F}"/>
              </a:ext>
            </a:extLst>
          </p:cNvPr>
          <p:cNvSpPr txBox="1"/>
          <p:nvPr/>
        </p:nvSpPr>
        <p:spPr>
          <a:xfrm>
            <a:off x="476997" y="1250410"/>
            <a:ext cx="84249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Vliv změny poměru kyseliny palmitové k kyselině olejové v doplňcích tuků pro krávy v </a:t>
            </a:r>
            <a:r>
              <a:rPr lang="cs-CZ" sz="2800" b="1" dirty="0" err="1">
                <a:solidFill>
                  <a:schemeClr val="accent5">
                    <a:lumMod val="50000"/>
                  </a:schemeClr>
                </a:solidFill>
              </a:rPr>
              <a:t>rozdoji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13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703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</a:t>
            </a:r>
            <a:r>
              <a:rPr lang="en-GB" sz="2400" dirty="0" err="1"/>
              <a:t>MSU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23214" r="31395" b="12897"/>
          <a:stretch/>
        </p:blipFill>
        <p:spPr bwMode="auto">
          <a:xfrm>
            <a:off x="107504" y="645026"/>
            <a:ext cx="8839999" cy="5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367679-17BD-4D93-8DC5-6A788DFCE6F3}"/>
              </a:ext>
            </a:extLst>
          </p:cNvPr>
          <p:cNvSpPr txBox="1"/>
          <p:nvPr/>
        </p:nvSpPr>
        <p:spPr>
          <a:xfrm>
            <a:off x="412703" y="1310972"/>
            <a:ext cx="84249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Vliv změny poměru kyseliny palmitové k kyselině olejové v doplňcích tuků pro krávy v </a:t>
            </a:r>
            <a:r>
              <a:rPr lang="cs-CZ" sz="2800" b="1" dirty="0" err="1">
                <a:solidFill>
                  <a:schemeClr val="accent5">
                    <a:lumMod val="50000"/>
                  </a:schemeClr>
                </a:solidFill>
              </a:rPr>
              <a:t>rozdoji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88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703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</a:t>
            </a:r>
            <a:r>
              <a:rPr lang="en-GB" sz="2400" dirty="0" err="1"/>
              <a:t>MSU</a:t>
            </a:r>
            <a:endParaRPr lang="en-GB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2222" r="31396" b="9722"/>
          <a:stretch/>
        </p:blipFill>
        <p:spPr bwMode="auto">
          <a:xfrm>
            <a:off x="251520" y="548680"/>
            <a:ext cx="8209908" cy="605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D693AA8-11B8-4095-B1E9-D574C66AD5EC}"/>
              </a:ext>
            </a:extLst>
          </p:cNvPr>
          <p:cNvSpPr txBox="1"/>
          <p:nvPr/>
        </p:nvSpPr>
        <p:spPr>
          <a:xfrm>
            <a:off x="359532" y="1155973"/>
            <a:ext cx="84249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Vliv změny poměru kyseliny palmitové k kyselině olejové v doplňcích tuků pro krávy v </a:t>
            </a:r>
            <a:r>
              <a:rPr lang="cs-CZ" sz="2800" b="1" dirty="0" err="1">
                <a:solidFill>
                  <a:schemeClr val="accent5">
                    <a:lumMod val="50000"/>
                  </a:schemeClr>
                </a:solidFill>
              </a:rPr>
              <a:t>rozdoji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2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05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Za poskytnuté výsledky děkujeme </a:t>
            </a:r>
            <a:r>
              <a:rPr lang="en-GB" sz="2400" dirty="0"/>
              <a:t>Prof</a:t>
            </a:r>
            <a:r>
              <a:rPr lang="cs-CZ" sz="2400" dirty="0"/>
              <a:t>.</a:t>
            </a:r>
            <a:r>
              <a:rPr lang="en-GB" sz="2400" dirty="0"/>
              <a:t> Adam</a:t>
            </a:r>
            <a:r>
              <a:rPr lang="cs-CZ" sz="2400" dirty="0"/>
              <a:t>u</a:t>
            </a:r>
            <a:r>
              <a:rPr lang="en-GB" sz="2400" dirty="0"/>
              <a:t> Lock</a:t>
            </a:r>
            <a:r>
              <a:rPr lang="cs-CZ" sz="2400" dirty="0" err="1"/>
              <a:t>ovi</a:t>
            </a:r>
            <a:r>
              <a:rPr lang="en-GB" sz="2400" dirty="0"/>
              <a:t>, </a:t>
            </a:r>
            <a:r>
              <a:rPr lang="en-GB" sz="2400" dirty="0" err="1"/>
              <a:t>MSU</a:t>
            </a:r>
            <a:endParaRPr lang="en-GB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603" r="7969" b="19444"/>
          <a:stretch/>
        </p:blipFill>
        <p:spPr bwMode="auto">
          <a:xfrm>
            <a:off x="395536" y="1268760"/>
            <a:ext cx="813455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FB14E8-91F0-4D62-8529-385990329052}"/>
              </a:ext>
            </a:extLst>
          </p:cNvPr>
          <p:cNvSpPr txBox="1"/>
          <p:nvPr/>
        </p:nvSpPr>
        <p:spPr>
          <a:xfrm>
            <a:off x="208472" y="1412776"/>
            <a:ext cx="85201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Vliv kyseliny palmitové a olejové na distribuci energie </a:t>
            </a:r>
            <a:b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v organizmu </a:t>
            </a:r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(krávy po vrcholu laktace)</a:t>
            </a:r>
          </a:p>
        </p:txBody>
      </p:sp>
    </p:spTree>
    <p:extLst>
      <p:ext uri="{BB962C8B-B14F-4D97-AF65-F5344CB8AC3E}">
        <p14:creationId xmlns:p14="http://schemas.microsoft.com/office/powerpoint/2010/main" val="17563115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>
          <a:xfrm>
            <a:off x="1115616" y="638783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Závěry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Negativní energetická bilance v tranzitním období má mnoho negativních dopadů na zdraví dojnic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Oslabení imunitního systému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Ketóza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Ztučnění jater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46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>
          <a:xfrm>
            <a:off x="1115616" y="638783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Závěry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Negativní energetická bilance na počátku laktace zhoršuje reprodukční užitkovost </a:t>
            </a:r>
            <a:br>
              <a:rPr lang="cs-CZ" dirty="0"/>
            </a:br>
            <a:r>
              <a:rPr lang="cs-CZ" dirty="0"/>
              <a:t>a snižuje mléčnou produkci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368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>
          <a:xfrm>
            <a:off x="1115616" y="638783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Závěr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Optimální energetická bilance na počátku laktace závisí na: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správném skóre tělesné kondice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vhodnou krmnou strategií </a:t>
            </a:r>
            <a:r>
              <a:rPr lang="cs-CZ" dirty="0" err="1"/>
              <a:t>suchostojných</a:t>
            </a:r>
            <a:r>
              <a:rPr lang="cs-CZ" dirty="0"/>
              <a:t> krav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7749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>
          <a:xfrm>
            <a:off x="1115616" y="638783"/>
            <a:ext cx="7886700" cy="758825"/>
          </a:xfrm>
        </p:spPr>
        <p:txBody>
          <a:bodyPr>
            <a:noAutofit/>
          </a:bodyPr>
          <a:lstStyle/>
          <a:p>
            <a:r>
              <a:rPr lang="cs-CZ" altLang="en-US" sz="2800" dirty="0"/>
              <a:t>Negativní energetická bilance na počátku laktace</a:t>
            </a:r>
            <a:r>
              <a:rPr lang="en-IE" altLang="en-US" sz="2800" dirty="0"/>
              <a:t>: </a:t>
            </a:r>
            <a:r>
              <a:rPr lang="cs-CZ" altLang="en-US" sz="2800" dirty="0"/>
              <a:t>důsledky a kontrolní strategie</a:t>
            </a:r>
            <a:endParaRPr lang="en-IE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Závěr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>
              <a:defRPr/>
            </a:pPr>
            <a:r>
              <a:rPr lang="cs-CZ" dirty="0"/>
              <a:t>Optimální energetická bilance na počátku laktace závisí na: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vhodném obsahu bílkovin v </a:t>
            </a:r>
            <a:r>
              <a:rPr lang="cs-CZ" dirty="0" err="1"/>
              <a:t>KD</a:t>
            </a:r>
            <a:r>
              <a:rPr lang="cs-CZ" dirty="0"/>
              <a:t> pro rozdoj a obsahu a typu sacharidů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suplementaci </a:t>
            </a:r>
            <a:r>
              <a:rPr lang="cs-CZ" dirty="0" err="1"/>
              <a:t>KD</a:t>
            </a:r>
            <a:r>
              <a:rPr lang="cs-CZ" dirty="0"/>
              <a:t> pro rozdoj vhodnými mastnými kyselinami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3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23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Děkuji Vám za pozornost!!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Finbar Mulligan</a:t>
            </a:r>
          </a:p>
        </p:txBody>
      </p:sp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5616575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90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1066800"/>
            <a:ext cx="6609159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4940301"/>
            <a:ext cx="6609159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2000" y="71438"/>
            <a:ext cx="777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2400" dirty="0">
                <a:solidFill>
                  <a:schemeClr val="bg1"/>
                </a:solidFill>
                <a:latin typeface="+mn-lt"/>
              </a:rPr>
              <a:t>Classical early lactation negative energy balance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sz="2400" dirty="0">
                <a:latin typeface="+mn-lt"/>
              </a:rPr>
              <a:t>Zdroj</a:t>
            </a:r>
            <a:r>
              <a:rPr lang="en-IE" sz="2400" dirty="0">
                <a:latin typeface="+mn-lt"/>
              </a:rPr>
              <a:t>:  </a:t>
            </a:r>
            <a:r>
              <a:rPr lang="en-IE" sz="2400" dirty="0" err="1">
                <a:latin typeface="+mn-lt"/>
              </a:rPr>
              <a:t>Wattiaux</a:t>
            </a:r>
            <a:r>
              <a:rPr lang="en-IE" sz="2400" dirty="0">
                <a:latin typeface="+mn-lt"/>
              </a:rPr>
              <a:t> Babcock Institute</a:t>
            </a:r>
            <a:endParaRPr lang="en-GB" sz="24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850" y="981075"/>
            <a:ext cx="85344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539552" y="1206644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708920"/>
            <a:ext cx="7886700" cy="4624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Důsledky negativní energetické bilance!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30734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7" y="3625980"/>
            <a:ext cx="2944813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31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886700" cy="758825"/>
          </a:xfrm>
        </p:spPr>
        <p:txBody>
          <a:bodyPr>
            <a:noAutofit/>
          </a:bodyPr>
          <a:lstStyle/>
          <a:p>
            <a:r>
              <a:rPr lang="en-IE" altLang="en-US" sz="2800" dirty="0"/>
              <a:t>N</a:t>
            </a:r>
            <a:r>
              <a:rPr lang="cs-CZ" altLang="en-US" sz="2800" dirty="0" err="1"/>
              <a:t>egativní</a:t>
            </a:r>
            <a:r>
              <a:rPr lang="cs-CZ" altLang="en-US" sz="2800" dirty="0"/>
              <a:t> energetická bilance na počátku laktace: důsledky a kontrolní strategie</a:t>
            </a:r>
            <a:endParaRPr lang="en-US" alt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636912"/>
            <a:ext cx="8101013" cy="4624388"/>
          </a:xfrm>
        </p:spPr>
        <p:txBody>
          <a:bodyPr rtlCol="0">
            <a:normAutofit/>
          </a:bodyPr>
          <a:lstStyle/>
          <a:p>
            <a:pPr lvl="1">
              <a:buFont typeface="Arial" charset="0"/>
              <a:buChar char="•"/>
              <a:defRPr/>
            </a:pPr>
            <a:r>
              <a:rPr lang="cs-CZ" dirty="0"/>
              <a:t>Posun v energetické bilanci negativním směrem </a:t>
            </a:r>
            <a:br>
              <a:rPr lang="cs-CZ" dirty="0"/>
            </a:br>
            <a:r>
              <a:rPr lang="cs-CZ" dirty="0"/>
              <a:t>v posledním měsíci před otelením</a:t>
            </a:r>
            <a:r>
              <a:rPr lang="en-IE" dirty="0"/>
              <a:t>!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0734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7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57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1505</TotalTime>
  <Words>2172</Words>
  <Application>Microsoft Office PowerPoint</Application>
  <PresentationFormat>Předvádění na obrazovce (4:3)</PresentationFormat>
  <Paragraphs>350</Paragraphs>
  <Slides>68</Slides>
  <Notes>20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68</vt:i4>
      </vt:variant>
    </vt:vector>
  </HeadingPairs>
  <TitlesOfParts>
    <vt:vector size="80" baseType="lpstr">
      <vt:lpstr>Arial</vt:lpstr>
      <vt:lpstr>Calibri</vt:lpstr>
      <vt:lpstr>Garamond</vt:lpstr>
      <vt:lpstr>Symbol</vt:lpstr>
      <vt:lpstr>Tahoma</vt:lpstr>
      <vt:lpstr>Times New Roman</vt:lpstr>
      <vt:lpstr>Verdana</vt:lpstr>
      <vt:lpstr>Wingdings</vt:lpstr>
      <vt:lpstr>Wingdings 2</vt:lpstr>
      <vt:lpstr>Office Theme</vt:lpstr>
      <vt:lpstr>Chart</vt:lpstr>
      <vt:lpstr>Graf aplikace Microsoft Excel</vt:lpstr>
      <vt:lpstr>NEGATIVNÍ ENERGETICKÁ BILANCE NA POČÁTKU LAKTACE DOJNIC: 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Výsledky z Dánska (Ingvartsen, 2003)</vt:lpstr>
      <vt:lpstr>Prezentace aplikace PowerPoint</vt:lpstr>
      <vt:lpstr>Negativní energetická bilance na počátku laktace: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NEMK před otelením a zdravotní stav</vt:lpstr>
      <vt:lpstr>NEMK před otelením a zdravotní stav</vt:lpstr>
      <vt:lpstr>Prezentace aplikace PowerPoint</vt:lpstr>
      <vt:lpstr>Negativní energetická bilance na počátku laktace: důsledky a strategie, jak jí zabránit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Dojnice, které měly v období stání na sucho zvýšené NEMK, tvořily 80% případů zadrženého lůžka ve stádě</vt:lpstr>
      <vt:lpstr>Ztráty kondice před otelením a subklinická ketóza  UCD: Sheehy et al., 2017 J Dairy Sci. </vt:lpstr>
      <vt:lpstr>Negativní energetická bilance na počátku laktace: důsledky a kontrolní strategie</vt:lpstr>
      <vt:lpstr>Prezentace aplikace PowerPoint</vt:lpstr>
      <vt:lpstr>Prezentace aplikace PowerPoint</vt:lpstr>
      <vt:lpstr>Negativní energetická bilance a zhoršené výsledky reprodukce</vt:lpstr>
      <vt:lpstr>Prezentace aplikace PowerPoint</vt:lpstr>
      <vt:lpstr>Prezentace aplikace PowerPoint</vt:lpstr>
      <vt:lpstr>Negativní energetická bilance na počátku laktace : důsledky a kontrolní strategie </vt:lpstr>
      <vt:lpstr>Negativní energetická bilance na počátku laktace : důsledky a kontrolní strategie</vt:lpstr>
      <vt:lpstr>Negativní energetická bilance na počátku laktace : důsledky a kontrolní strategie </vt:lpstr>
      <vt:lpstr>Negativní energetická bilance na počátku laktace : důsledky a kontrolní strategie </vt:lpstr>
      <vt:lpstr>Prezentace aplikace PowerPoint</vt:lpstr>
      <vt:lpstr>Negativní energetická bilance na počátku laktace : důsledky a kontrolní strategie</vt:lpstr>
      <vt:lpstr>Negativní energetická bilance na počátku laktace : důsledky a kontrolní strategie</vt:lpstr>
      <vt:lpstr>Strategie kontroly</vt:lpstr>
      <vt:lpstr>Skóre tělesné kondice musí být správné!</vt:lpstr>
      <vt:lpstr>Cílové BCS u mléčného skotu v různých fázích laktačního cyklu (stupnice 1 až 5)</vt:lpstr>
      <vt:lpstr>Prezentace aplikace PowerPoint</vt:lpstr>
      <vt:lpstr>Prezentace aplikace PowerPoint</vt:lpstr>
      <vt:lpstr>Prezentace aplikace PowerPoint</vt:lpstr>
      <vt:lpstr>Prezentace aplikace PowerPoint</vt:lpstr>
      <vt:lpstr>Negativní energetická bilance na počátku laktace: důsledky a kontrolní strategie </vt:lpstr>
      <vt:lpstr>Negativní energetická bilance na počátku laktace: důsledky a kontrolní strategie</vt:lpstr>
      <vt:lpstr>Negativní energetická bilance na počátku laktace : důsledky a kontrolní strategie</vt:lpstr>
      <vt:lpstr>Kontrolovaný příjem energie z krmných dávek pro suchostojné dojnice</vt:lpstr>
      <vt:lpstr>Kontrolovaný příjem energie v prepartálním období Cardoso et al 2013 JDS 96:5859-5871 (wk 1-4)</vt:lpstr>
      <vt:lpstr>Kontrolovaný příjem energie Cardoso et al., 2013  JDS 96:5859-5871 (týden 1-6)</vt:lpstr>
      <vt:lpstr>Kontrolovaný příjem energie Cardoso et al 2013  JDS 96:5859-5871</vt:lpstr>
      <vt:lpstr>Kontrolovaný příjem energie</vt:lpstr>
      <vt:lpstr>Negativní energetická bilance na počátku laktace: důsledky a kontrolní strategie</vt:lpstr>
      <vt:lpstr>Prezentace aplikace PowerPoint</vt:lpstr>
      <vt:lpstr>Negativní energetická bilance na počátku laktace: důsledky a kontrolní strategie</vt:lpstr>
      <vt:lpstr>Negativní energetická bilance na počátku laktace: důsledky a kontrolní strategie</vt:lpstr>
      <vt:lpstr>Vliv vysokého obsahu bílkovina nízkého obsahu škrobu v KD nebo nízkého obsahu bílkovin a vysokého obsahu škrobu na energetickou bilanci v 1.-9. týdnu laktace, KD pro  zvířata ve stáji UCD Lyons Research Farm, Whelan et al., 2014</vt:lpstr>
      <vt:lpstr>305d Lactation Yield</vt:lpstr>
      <vt:lpstr>Negative energy balance in the early lactation dairy cow: consequences and control strategies</vt:lpstr>
      <vt:lpstr>Negative energy balance in the early lactation dairy cow: consequences and control strategies</vt:lpstr>
      <vt:lpstr>Za poskytnuté výsledky děkujeme Prof. Adamu Lockovi, MSU</vt:lpstr>
      <vt:lpstr>Za poskytnuté výsledky děkujeme Prof. Adamu Lockovi, MSU</vt:lpstr>
      <vt:lpstr>Za poskytnuté výsledky děkujeme Prof. Adamu Lockovi, MSU</vt:lpstr>
      <vt:lpstr>Za poskytnuté výsledky děkujeme Prof. Adamu Lockovi, MSU</vt:lpstr>
      <vt:lpstr>Za poskytnuté výsledky děkujeme Prof. Adamu Lockovi, MSU</vt:lpstr>
      <vt:lpstr>Za poskytnuté výsledky děkujeme Prof. Adamu Lockovi, MSU</vt:lpstr>
      <vt:lpstr>Negativní energetická bilance na počátku laktace: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Negativní energetická bilance na počátku laktace: důsledky a kontrolní strategie</vt:lpstr>
      <vt:lpstr>Děkuji Vám za pozornost!!</vt:lpstr>
    </vt:vector>
  </TitlesOfParts>
  <Company>UCD Staff ONLY!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Dairy cow energy balance and metabolic status in the critical period</dc:title>
  <dc:creator>Finbar</dc:creator>
  <cp:lastModifiedBy>Uživatel systému Windows</cp:lastModifiedBy>
  <cp:revision>36</cp:revision>
  <dcterms:created xsi:type="dcterms:W3CDTF">2019-01-25T21:23:51Z</dcterms:created>
  <dcterms:modified xsi:type="dcterms:W3CDTF">2019-02-22T12:06:44Z</dcterms:modified>
</cp:coreProperties>
</file>